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5140800" cx="9144000"/>
  <p:notesSz cx="6858000" cy="9144000"/>
  <p:embeddedFontLst>
    <p:embeddedFont>
      <p:font typeface="Roboto"/>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19">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19"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regular.fntdata"/><Relationship Id="rId47" Type="http://schemas.openxmlformats.org/officeDocument/2006/relationships/slide" Target="slides/slide42.xml"/><Relationship Id="rId49"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boldItalic.fntdata"/><Relationship Id="rId50" Type="http://schemas.openxmlformats.org/officeDocument/2006/relationships/font" Target="fonts/Robo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79680" y="685800"/>
            <a:ext cx="6099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79680" y="685800"/>
            <a:ext cx="6099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5bb5eafd1d_1_28:notes"/>
          <p:cNvSpPr/>
          <p:nvPr>
            <p:ph idx="2" type="sldImg"/>
          </p:nvPr>
        </p:nvSpPr>
        <p:spPr>
          <a:xfrm>
            <a:off x="379658" y="685800"/>
            <a:ext cx="6099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5bb5eafd1d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5bb5eafd1d_1_4:notes"/>
          <p:cNvSpPr/>
          <p:nvPr>
            <p:ph idx="2" type="sldImg"/>
          </p:nvPr>
        </p:nvSpPr>
        <p:spPr>
          <a:xfrm>
            <a:off x="379658" y="685800"/>
            <a:ext cx="60993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5bb5eafd1d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5bb5eafd1d_1_10:notes"/>
          <p:cNvSpPr/>
          <p:nvPr>
            <p:ph idx="2" type="sldImg"/>
          </p:nvPr>
        </p:nvSpPr>
        <p:spPr>
          <a:xfrm>
            <a:off x="379658" y="685800"/>
            <a:ext cx="6099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5bb5eafd1d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bb5eafd1d_1_16:notes"/>
          <p:cNvSpPr/>
          <p:nvPr>
            <p:ph idx="2" type="sldImg"/>
          </p:nvPr>
        </p:nvSpPr>
        <p:spPr>
          <a:xfrm>
            <a:off x="379658" y="685800"/>
            <a:ext cx="6099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bb5eafd1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5bb5eafd1d_1_22:notes"/>
          <p:cNvSpPr/>
          <p:nvPr>
            <p:ph idx="2" type="sldImg"/>
          </p:nvPr>
        </p:nvSpPr>
        <p:spPr>
          <a:xfrm>
            <a:off x="379658" y="685800"/>
            <a:ext cx="6099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5bb5eafd1d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5bbfceecf6_0_9:notes"/>
          <p:cNvSpPr/>
          <p:nvPr>
            <p:ph idx="2" type="sldImg"/>
          </p:nvPr>
        </p:nvSpPr>
        <p:spPr>
          <a:xfrm>
            <a:off x="379658" y="685800"/>
            <a:ext cx="6099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5bbfceecf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5bbfceecf6_0_19:notes"/>
          <p:cNvSpPr/>
          <p:nvPr>
            <p:ph idx="2" type="sldImg"/>
          </p:nvPr>
        </p:nvSpPr>
        <p:spPr>
          <a:xfrm>
            <a:off x="379658" y="685800"/>
            <a:ext cx="60993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5bbfceecf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5bbfceecf6_0_25:notes"/>
          <p:cNvSpPr/>
          <p:nvPr>
            <p:ph idx="2" type="sldImg"/>
          </p:nvPr>
        </p:nvSpPr>
        <p:spPr>
          <a:xfrm>
            <a:off x="379658" y="685800"/>
            <a:ext cx="60993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5bbfceecf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5bbfceecf6_0_33:notes"/>
          <p:cNvSpPr/>
          <p:nvPr>
            <p:ph idx="2" type="sldImg"/>
          </p:nvPr>
        </p:nvSpPr>
        <p:spPr>
          <a:xfrm>
            <a:off x="379658" y="685800"/>
            <a:ext cx="60993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5bbfceecf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5bbfceecf6_0_41:notes"/>
          <p:cNvSpPr/>
          <p:nvPr>
            <p:ph idx="2" type="sldImg"/>
          </p:nvPr>
        </p:nvSpPr>
        <p:spPr>
          <a:xfrm>
            <a:off x="379658" y="685800"/>
            <a:ext cx="6099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5bbfceecf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3:notes"/>
          <p:cNvSpPr/>
          <p:nvPr>
            <p:ph idx="2" type="sldImg"/>
          </p:nvPr>
        </p:nvSpPr>
        <p:spPr>
          <a:xfrm>
            <a:off x="379658" y="685800"/>
            <a:ext cx="6099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5bbfceecf6_0_48:notes"/>
          <p:cNvSpPr/>
          <p:nvPr>
            <p:ph idx="2" type="sldImg"/>
          </p:nvPr>
        </p:nvSpPr>
        <p:spPr>
          <a:xfrm>
            <a:off x="379658" y="685800"/>
            <a:ext cx="6099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5bbfceecf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5bbfceecf6_0_52:notes"/>
          <p:cNvSpPr/>
          <p:nvPr>
            <p:ph idx="2" type="sldImg"/>
          </p:nvPr>
        </p:nvSpPr>
        <p:spPr>
          <a:xfrm>
            <a:off x="379658" y="685800"/>
            <a:ext cx="60993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5bbfceecf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5bbfceecf6_0_56:notes"/>
          <p:cNvSpPr/>
          <p:nvPr>
            <p:ph idx="2" type="sldImg"/>
          </p:nvPr>
        </p:nvSpPr>
        <p:spPr>
          <a:xfrm>
            <a:off x="379658" y="685800"/>
            <a:ext cx="6099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5bbfceecf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8:notes"/>
          <p:cNvSpPr/>
          <p:nvPr>
            <p:ph idx="2" type="sldImg"/>
          </p:nvPr>
        </p:nvSpPr>
        <p:spPr>
          <a:xfrm>
            <a:off x="379658" y="685800"/>
            <a:ext cx="6099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5b42771d55_0_10:notes"/>
          <p:cNvSpPr/>
          <p:nvPr>
            <p:ph idx="2" type="sldImg"/>
          </p:nvPr>
        </p:nvSpPr>
        <p:spPr>
          <a:xfrm>
            <a:off x="379658" y="685800"/>
            <a:ext cx="60993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5b42771d5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5ba1f1c49f_0_1:notes"/>
          <p:cNvSpPr/>
          <p:nvPr>
            <p:ph idx="2" type="sldImg"/>
          </p:nvPr>
        </p:nvSpPr>
        <p:spPr>
          <a:xfrm>
            <a:off x="379658" y="685800"/>
            <a:ext cx="6099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5ba1f1c49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9:notes"/>
          <p:cNvSpPr/>
          <p:nvPr>
            <p:ph idx="2" type="sldImg"/>
          </p:nvPr>
        </p:nvSpPr>
        <p:spPr>
          <a:xfrm>
            <a:off x="379658" y="685800"/>
            <a:ext cx="6099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5ba1f1c49f_0_62:notes"/>
          <p:cNvSpPr/>
          <p:nvPr>
            <p:ph idx="2" type="sldImg"/>
          </p:nvPr>
        </p:nvSpPr>
        <p:spPr>
          <a:xfrm>
            <a:off x="379658" y="685800"/>
            <a:ext cx="6099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5ba1f1c49f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5ba1f1c49f_0_78:notes"/>
          <p:cNvSpPr/>
          <p:nvPr>
            <p:ph idx="2" type="sldImg"/>
          </p:nvPr>
        </p:nvSpPr>
        <p:spPr>
          <a:xfrm>
            <a:off x="379658" y="685800"/>
            <a:ext cx="60993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5ba1f1c49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5ba1f1c49f_0_103:notes"/>
          <p:cNvSpPr/>
          <p:nvPr>
            <p:ph idx="2" type="sldImg"/>
          </p:nvPr>
        </p:nvSpPr>
        <p:spPr>
          <a:xfrm>
            <a:off x="379658" y="685800"/>
            <a:ext cx="60993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5ba1f1c49f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5b594784aa_0_5:notes"/>
          <p:cNvSpPr/>
          <p:nvPr>
            <p:ph idx="2" type="sldImg"/>
          </p:nvPr>
        </p:nvSpPr>
        <p:spPr>
          <a:xfrm>
            <a:off x="379658" y="685800"/>
            <a:ext cx="60993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5b594784a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5ba1f1c49f_0_110:notes"/>
          <p:cNvSpPr/>
          <p:nvPr>
            <p:ph idx="2" type="sldImg"/>
          </p:nvPr>
        </p:nvSpPr>
        <p:spPr>
          <a:xfrm>
            <a:off x="379658" y="685800"/>
            <a:ext cx="6099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5ba1f1c49f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5ba1f1c49f_0_119:notes"/>
          <p:cNvSpPr/>
          <p:nvPr>
            <p:ph idx="2" type="sldImg"/>
          </p:nvPr>
        </p:nvSpPr>
        <p:spPr>
          <a:xfrm>
            <a:off x="379658" y="685800"/>
            <a:ext cx="60993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5ba1f1c49f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5ba1f1c49f_0_128:notes"/>
          <p:cNvSpPr/>
          <p:nvPr>
            <p:ph idx="2" type="sldImg"/>
          </p:nvPr>
        </p:nvSpPr>
        <p:spPr>
          <a:xfrm>
            <a:off x="379658" y="685800"/>
            <a:ext cx="60993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5ba1f1c49f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5bac85f4b7_0_0:notes"/>
          <p:cNvSpPr/>
          <p:nvPr>
            <p:ph idx="2" type="sldImg"/>
          </p:nvPr>
        </p:nvSpPr>
        <p:spPr>
          <a:xfrm>
            <a:off x="379658" y="685800"/>
            <a:ext cx="60993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5bac85f4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5bac85f4b7_0_6:notes"/>
          <p:cNvSpPr/>
          <p:nvPr>
            <p:ph idx="2" type="sldImg"/>
          </p:nvPr>
        </p:nvSpPr>
        <p:spPr>
          <a:xfrm>
            <a:off x="379658" y="685800"/>
            <a:ext cx="60993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5bac85f4b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5bac85f4b7_1_3:notes"/>
          <p:cNvSpPr/>
          <p:nvPr>
            <p:ph idx="2" type="sldImg"/>
          </p:nvPr>
        </p:nvSpPr>
        <p:spPr>
          <a:xfrm>
            <a:off x="379658" y="685800"/>
            <a:ext cx="60993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5bac85f4b7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5bdf47afa8_0_14:notes"/>
          <p:cNvSpPr/>
          <p:nvPr>
            <p:ph idx="2" type="sldImg"/>
          </p:nvPr>
        </p:nvSpPr>
        <p:spPr>
          <a:xfrm>
            <a:off x="379658" y="685800"/>
            <a:ext cx="60993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5bdf47afa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5bdf47afa8_0_0:notes"/>
          <p:cNvSpPr/>
          <p:nvPr>
            <p:ph idx="2" type="sldImg"/>
          </p:nvPr>
        </p:nvSpPr>
        <p:spPr>
          <a:xfrm>
            <a:off x="379658" y="685800"/>
            <a:ext cx="60993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5bdf47af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5bdf47afa8_0_8:notes"/>
          <p:cNvSpPr/>
          <p:nvPr>
            <p:ph idx="2" type="sldImg"/>
          </p:nvPr>
        </p:nvSpPr>
        <p:spPr>
          <a:xfrm>
            <a:off x="379658" y="685800"/>
            <a:ext cx="60993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5bdf47afa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7:notes"/>
          <p:cNvSpPr/>
          <p:nvPr>
            <p:ph idx="2" type="sldImg"/>
          </p:nvPr>
        </p:nvSpPr>
        <p:spPr>
          <a:xfrm>
            <a:off x="379658" y="685800"/>
            <a:ext cx="6099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5:notes"/>
          <p:cNvSpPr/>
          <p:nvPr>
            <p:ph idx="2" type="sldImg"/>
          </p:nvPr>
        </p:nvSpPr>
        <p:spPr>
          <a:xfrm>
            <a:off x="379658" y="685800"/>
            <a:ext cx="6099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6:notes"/>
          <p:cNvSpPr/>
          <p:nvPr>
            <p:ph idx="2" type="sldImg"/>
          </p:nvPr>
        </p:nvSpPr>
        <p:spPr>
          <a:xfrm>
            <a:off x="379658" y="685800"/>
            <a:ext cx="6099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18:notes"/>
          <p:cNvSpPr/>
          <p:nvPr>
            <p:ph idx="2" type="sldImg"/>
          </p:nvPr>
        </p:nvSpPr>
        <p:spPr>
          <a:xfrm>
            <a:off x="379658" y="685800"/>
            <a:ext cx="6099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5c2091494a_0_19:notes"/>
          <p:cNvSpPr/>
          <p:nvPr>
            <p:ph idx="2" type="sldImg"/>
          </p:nvPr>
        </p:nvSpPr>
        <p:spPr>
          <a:xfrm>
            <a:off x="379658" y="685800"/>
            <a:ext cx="60993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5c2091494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6:notes"/>
          <p:cNvSpPr/>
          <p:nvPr>
            <p:ph idx="2" type="sldImg"/>
          </p:nvPr>
        </p:nvSpPr>
        <p:spPr>
          <a:xfrm>
            <a:off x="379658" y="685800"/>
            <a:ext cx="6099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37b7d905da_1_15:notes"/>
          <p:cNvSpPr/>
          <p:nvPr>
            <p:ph idx="2" type="sldImg"/>
          </p:nvPr>
        </p:nvSpPr>
        <p:spPr>
          <a:xfrm>
            <a:off x="379658" y="685800"/>
            <a:ext cx="6099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37b7d905da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37b7d905da_1_20:notes"/>
          <p:cNvSpPr/>
          <p:nvPr>
            <p:ph idx="2" type="sldImg"/>
          </p:nvPr>
        </p:nvSpPr>
        <p:spPr>
          <a:xfrm>
            <a:off x="379658" y="685800"/>
            <a:ext cx="60993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37b7d905da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5bac85f4b7_1_24:notes"/>
          <p:cNvSpPr/>
          <p:nvPr>
            <p:ph idx="2" type="sldImg"/>
          </p:nvPr>
        </p:nvSpPr>
        <p:spPr>
          <a:xfrm>
            <a:off x="379658" y="685800"/>
            <a:ext cx="6099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5bac85f4b7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5bac85f4b7_1_32:notes"/>
          <p:cNvSpPr/>
          <p:nvPr>
            <p:ph idx="2" type="sldImg"/>
          </p:nvPr>
        </p:nvSpPr>
        <p:spPr>
          <a:xfrm>
            <a:off x="379658" y="685800"/>
            <a:ext cx="6099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5bac85f4b7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184"/>
            <a:ext cx="8520600" cy="2051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2637"/>
            <a:ext cx="8520600" cy="7923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0769"/>
            <a:ext cx="548700" cy="3933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5544"/>
            <a:ext cx="8520600" cy="19623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0570"/>
            <a:ext cx="8520600" cy="13002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0"/>
              </a:spcBef>
              <a:spcAft>
                <a:spcPts val="0"/>
              </a:spcAft>
              <a:buSzPts val="1400"/>
              <a:buChar char="○"/>
              <a:defRPr/>
            </a:lvl2pPr>
            <a:lvl3pPr indent="-317500" lvl="2" marL="1371600" rtl="0" algn="ctr">
              <a:lnSpc>
                <a:spcPct val="115000"/>
              </a:lnSpc>
              <a:spcBef>
                <a:spcPts val="0"/>
              </a:spcBef>
              <a:spcAft>
                <a:spcPts val="0"/>
              </a:spcAft>
              <a:buSzPts val="1400"/>
              <a:buChar char="■"/>
              <a:defRPr/>
            </a:lvl3pPr>
            <a:lvl4pPr indent="-317500" lvl="3" marL="1828800" rtl="0" algn="ctr">
              <a:lnSpc>
                <a:spcPct val="115000"/>
              </a:lnSpc>
              <a:spcBef>
                <a:spcPts val="0"/>
              </a:spcBef>
              <a:spcAft>
                <a:spcPts val="0"/>
              </a:spcAft>
              <a:buSzPts val="1400"/>
              <a:buChar char="●"/>
              <a:defRPr/>
            </a:lvl4pPr>
            <a:lvl5pPr indent="-317500" lvl="4" marL="2286000" rtl="0" algn="ctr">
              <a:lnSpc>
                <a:spcPct val="115000"/>
              </a:lnSpc>
              <a:spcBef>
                <a:spcPts val="0"/>
              </a:spcBef>
              <a:spcAft>
                <a:spcPts val="0"/>
              </a:spcAft>
              <a:buSzPts val="1400"/>
              <a:buChar char="○"/>
              <a:defRPr/>
            </a:lvl5pPr>
            <a:lvl6pPr indent="-317500" lvl="5" marL="2743200" rtl="0" algn="ctr">
              <a:lnSpc>
                <a:spcPct val="115000"/>
              </a:lnSpc>
              <a:spcBef>
                <a:spcPts val="0"/>
              </a:spcBef>
              <a:spcAft>
                <a:spcPts val="0"/>
              </a:spcAft>
              <a:buSzPts val="1400"/>
              <a:buChar char="■"/>
              <a:defRPr/>
            </a:lvl6pPr>
            <a:lvl7pPr indent="-317500" lvl="6" marL="3200400" rtl="0" algn="ctr">
              <a:lnSpc>
                <a:spcPct val="115000"/>
              </a:lnSpc>
              <a:spcBef>
                <a:spcPts val="0"/>
              </a:spcBef>
              <a:spcAft>
                <a:spcPts val="0"/>
              </a:spcAft>
              <a:buSzPts val="1400"/>
              <a:buChar char="●"/>
              <a:defRPr/>
            </a:lvl7pPr>
            <a:lvl8pPr indent="-317500" lvl="7" marL="3657600" rtl="0" algn="ctr">
              <a:lnSpc>
                <a:spcPct val="115000"/>
              </a:lnSpc>
              <a:spcBef>
                <a:spcPts val="0"/>
              </a:spcBef>
              <a:spcAft>
                <a:spcPts val="0"/>
              </a:spcAft>
              <a:buSzPts val="1400"/>
              <a:buChar char="○"/>
              <a:defRPr/>
            </a:lvl8pPr>
            <a:lvl9pPr indent="-317500" lvl="8" marL="4114800" rtl="0" algn="ctr">
              <a:lnSpc>
                <a:spcPct val="115000"/>
              </a:lnSpc>
              <a:spcBef>
                <a:spcPts val="0"/>
              </a:spcBef>
              <a:spcAft>
                <a:spcPts val="0"/>
              </a:spcAft>
              <a:buSzPts val="1400"/>
              <a:buChar char="■"/>
              <a:defRPr/>
            </a:lvl9pPr>
          </a:lstStyle>
          <a:p/>
        </p:txBody>
      </p:sp>
      <p:sp>
        <p:nvSpPr>
          <p:cNvPr id="47" name="Google Shape;47;p11"/>
          <p:cNvSpPr txBox="1"/>
          <p:nvPr>
            <p:ph idx="12" type="sldNum"/>
          </p:nvPr>
        </p:nvSpPr>
        <p:spPr>
          <a:xfrm>
            <a:off x="8472458" y="4660769"/>
            <a:ext cx="548700" cy="3933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0769"/>
            <a:ext cx="548700" cy="3933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49721"/>
            <a:ext cx="8520600" cy="8415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5" name="Google Shape;15;p3"/>
          <p:cNvSpPr txBox="1"/>
          <p:nvPr>
            <p:ph idx="12" type="sldNum"/>
          </p:nvPr>
        </p:nvSpPr>
        <p:spPr>
          <a:xfrm>
            <a:off x="8472458" y="4660769"/>
            <a:ext cx="548700" cy="3933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4791"/>
            <a:ext cx="8520600" cy="5724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8" name="Google Shape;18;p4"/>
          <p:cNvSpPr txBox="1"/>
          <p:nvPr>
            <p:ph idx="1" type="body"/>
          </p:nvPr>
        </p:nvSpPr>
        <p:spPr>
          <a:xfrm>
            <a:off x="311700" y="1151870"/>
            <a:ext cx="8520600" cy="34146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19" name="Google Shape;19;p4"/>
          <p:cNvSpPr txBox="1"/>
          <p:nvPr>
            <p:ph idx="12" type="sldNum"/>
          </p:nvPr>
        </p:nvSpPr>
        <p:spPr>
          <a:xfrm>
            <a:off x="8472458" y="4660769"/>
            <a:ext cx="548700" cy="3933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4791"/>
            <a:ext cx="8520600" cy="5724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1870"/>
            <a:ext cx="3999900" cy="34146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23" name="Google Shape;23;p5"/>
          <p:cNvSpPr txBox="1"/>
          <p:nvPr>
            <p:ph idx="2" type="body"/>
          </p:nvPr>
        </p:nvSpPr>
        <p:spPr>
          <a:xfrm>
            <a:off x="4832400" y="1151870"/>
            <a:ext cx="3999900" cy="34146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24" name="Google Shape;24;p5"/>
          <p:cNvSpPr txBox="1"/>
          <p:nvPr>
            <p:ph idx="12" type="sldNum"/>
          </p:nvPr>
        </p:nvSpPr>
        <p:spPr>
          <a:xfrm>
            <a:off x="8472458" y="4660769"/>
            <a:ext cx="548700" cy="3933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4791"/>
            <a:ext cx="8520600" cy="5724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0769"/>
            <a:ext cx="548700" cy="3933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308"/>
            <a:ext cx="2808300" cy="7554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8871"/>
            <a:ext cx="2808300" cy="3177600"/>
          </a:xfrm>
          <a:prstGeom prst="rect">
            <a:avLst/>
          </a:prstGeom>
          <a:noFill/>
          <a:ln>
            <a:noFill/>
          </a:ln>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1" name="Google Shape;31;p7"/>
          <p:cNvSpPr txBox="1"/>
          <p:nvPr>
            <p:ph idx="12" type="sldNum"/>
          </p:nvPr>
        </p:nvSpPr>
        <p:spPr>
          <a:xfrm>
            <a:off x="8472458" y="4660769"/>
            <a:ext cx="548700" cy="3933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49914"/>
            <a:ext cx="6367800" cy="40887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0769"/>
            <a:ext cx="548700" cy="3933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0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2528"/>
            <a:ext cx="4045200" cy="14814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1604"/>
            <a:ext cx="4045200" cy="12345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3695"/>
            <a:ext cx="3837000" cy="36933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40" name="Google Shape;40;p9"/>
          <p:cNvSpPr txBox="1"/>
          <p:nvPr>
            <p:ph idx="12" type="sldNum"/>
          </p:nvPr>
        </p:nvSpPr>
        <p:spPr>
          <a:xfrm>
            <a:off x="8472458" y="4660769"/>
            <a:ext cx="548700" cy="3933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28354"/>
            <a:ext cx="5998800" cy="604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0769"/>
            <a:ext cx="548700" cy="3933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4791"/>
            <a:ext cx="8520600" cy="5724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1870"/>
            <a:ext cx="8520600" cy="34146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0769"/>
            <a:ext cx="548700" cy="3933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www.lakmeindia.com/" TargetMode="Externa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9.jpg"/><Relationship Id="rId4" Type="http://schemas.openxmlformats.org/officeDocument/2006/relationships/hyperlink" Target="https://statusbrew.com/insights/social-media-holiday-calendar/"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11.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3.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jpg"/><Relationship Id="rId4" Type="http://schemas.openxmlformats.org/officeDocument/2006/relationships/image" Target="../media/image6.jpg"/><Relationship Id="rId5" Type="http://schemas.openxmlformats.org/officeDocument/2006/relationships/image" Target="../media/image1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0.png"/><Relationship Id="rId4" Type="http://schemas.openxmlformats.org/officeDocument/2006/relationships/image" Target="../media/image18.png"/><Relationship Id="rId5"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25.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hyperlink" Target="https://www.instagram.com/lakmecosmetics_india/" TargetMode="External"/><Relationship Id="rId4" Type="http://schemas.openxmlformats.org/officeDocument/2006/relationships/hyperlink" Target="https://www.instagram.com/reel/CvEntvWr6rF/?utm_source=ig_web_copy_link&amp;igshid=MzRlODBiNWFlZA==" TargetMode="External"/><Relationship Id="rId5" Type="http://schemas.openxmlformats.org/officeDocument/2006/relationships/hyperlink" Target="https://www.instagram.com/reel/CvHoaNvsE7a/?utm_source=ig_web_copy_link&amp;igshid=MzRlODBiNWFlZA==" TargetMode="External"/><Relationship Id="rId6" Type="http://schemas.openxmlformats.org/officeDocument/2006/relationships/image" Target="../media/image30.png"/><Relationship Id="rId7"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8.png"/><Relationship Id="rId4" Type="http://schemas.openxmlformats.org/officeDocument/2006/relationships/image" Target="../media/image24.png"/><Relationship Id="rId5"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45.png"/><Relationship Id="rId4" Type="http://schemas.openxmlformats.org/officeDocument/2006/relationships/image" Target="../media/image37.png"/><Relationship Id="rId5" Type="http://schemas.openxmlformats.org/officeDocument/2006/relationships/hyperlink" Target="https://www.instagram.com/lakmecosmetics_india/" TargetMode="External"/><Relationship Id="rId6" Type="http://schemas.openxmlformats.org/officeDocument/2006/relationships/image" Target="../media/image29.png"/><Relationship Id="rId7"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5.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40.png"/><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6.png"/><Relationship Id="rId4" Type="http://schemas.openxmlformats.org/officeDocument/2006/relationships/image" Target="../media/image49.png"/><Relationship Id="rId5"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www.maccosmetics.in/" TargetMode="External"/><Relationship Id="rId4" Type="http://schemas.openxmlformats.org/officeDocument/2006/relationships/hyperlink" Target="https://www.lorealparis.co.in/" TargetMode="External"/><Relationship Id="rId5" Type="http://schemas.openxmlformats.org/officeDocument/2006/relationships/hyperlink" Target="https://www.maybelline.co.in/" TargetMode="External"/><Relationship Id="rId6" Type="http://schemas.openxmlformats.org/officeDocument/2006/relationships/image" Target="../media/image13.png"/><Relationship Id="rId7" Type="http://schemas.openxmlformats.org/officeDocument/2006/relationships/image" Target="../media/image27.png"/><Relationship Id="rId8"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43.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2.png"/><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634275" y="794958"/>
            <a:ext cx="7610100" cy="1376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900"/>
              <a:buFont typeface="Arial"/>
              <a:buNone/>
            </a:pPr>
            <a:r>
              <a:rPr b="1" i="0" lang="en-GB" sz="3600" u="none" cap="none" strike="noStrike">
                <a:solidFill>
                  <a:schemeClr val="dk1"/>
                </a:solidFill>
                <a:latin typeface="Arial"/>
                <a:ea typeface="Arial"/>
                <a:cs typeface="Arial"/>
                <a:sym typeface="Arial"/>
              </a:rPr>
              <a:t>Comprehensive Digital Marketing </a:t>
            </a:r>
            <a:endParaRPr b="1" i="0" sz="3600" u="none" cap="none" strike="noStrike">
              <a:solidFill>
                <a:schemeClr val="dk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2900"/>
              <a:buFont typeface="Arial"/>
              <a:buNone/>
            </a:pPr>
            <a:r>
              <a:rPr b="1" i="0" lang="en-GB" sz="3600" u="none" cap="none" strike="noStrike">
                <a:solidFill>
                  <a:schemeClr val="dk1"/>
                </a:solidFill>
                <a:latin typeface="Arial"/>
                <a:ea typeface="Arial"/>
                <a:cs typeface="Arial"/>
                <a:sym typeface="Arial"/>
              </a:rPr>
              <a:t>Project Work</a:t>
            </a:r>
            <a:endParaRPr b="0" i="0" sz="3400" u="none" cap="none" strike="noStrike">
              <a:solidFill>
                <a:schemeClr val="dk1"/>
              </a:solidFill>
              <a:latin typeface="Arial"/>
              <a:ea typeface="Arial"/>
              <a:cs typeface="Arial"/>
              <a:sym typeface="Arial"/>
            </a:endParaRPr>
          </a:p>
        </p:txBody>
      </p:sp>
      <p:sp>
        <p:nvSpPr>
          <p:cNvPr id="55" name="Google Shape;55;p13"/>
          <p:cNvSpPr txBox="1"/>
          <p:nvPr/>
        </p:nvSpPr>
        <p:spPr>
          <a:xfrm>
            <a:off x="1019150" y="2396101"/>
            <a:ext cx="7875600" cy="5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800"/>
              <a:t> Brand/Topic for the Project : </a:t>
            </a:r>
            <a:r>
              <a:rPr b="1" lang="en-GB" sz="2800">
                <a:solidFill>
                  <a:schemeClr val="dk1"/>
                </a:solidFill>
              </a:rPr>
              <a:t>LAKME</a:t>
            </a:r>
            <a:endParaRPr b="1" sz="2800">
              <a:solidFill>
                <a:schemeClr val="dk1"/>
              </a:solidFill>
            </a:endParaRPr>
          </a:p>
        </p:txBody>
      </p:sp>
      <p:sp>
        <p:nvSpPr>
          <p:cNvPr id="56" name="Google Shape;56;p13"/>
          <p:cNvSpPr txBox="1"/>
          <p:nvPr/>
        </p:nvSpPr>
        <p:spPr>
          <a:xfrm>
            <a:off x="3548550" y="3153650"/>
            <a:ext cx="6518700" cy="14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rgbClr val="434343"/>
                </a:solidFill>
              </a:rPr>
              <a:t>Team </a:t>
            </a:r>
            <a:r>
              <a:rPr b="1" lang="en-GB" sz="1800">
                <a:solidFill>
                  <a:srgbClr val="434343"/>
                </a:solidFill>
              </a:rPr>
              <a:t>Lead        :</a:t>
            </a:r>
            <a:r>
              <a:rPr lang="en-GB" sz="1800">
                <a:solidFill>
                  <a:schemeClr val="dk1"/>
                </a:solidFill>
              </a:rPr>
              <a:t> </a:t>
            </a:r>
            <a:r>
              <a:rPr b="1" lang="en-GB" sz="1800">
                <a:solidFill>
                  <a:srgbClr val="374151"/>
                </a:solidFill>
              </a:rPr>
              <a:t>YELLAMELLI SAI AMRUTHA</a:t>
            </a:r>
            <a:endParaRPr b="1" sz="1800">
              <a:solidFill>
                <a:srgbClr val="374151"/>
              </a:solidFill>
            </a:endParaRPr>
          </a:p>
          <a:p>
            <a:pPr indent="0" lvl="0" marL="0" rtl="0" algn="l">
              <a:spcBef>
                <a:spcPts val="0"/>
              </a:spcBef>
              <a:spcAft>
                <a:spcPts val="0"/>
              </a:spcAft>
              <a:buNone/>
            </a:pPr>
            <a:r>
              <a:rPr b="1" lang="en-GB" sz="1800">
                <a:solidFill>
                  <a:srgbClr val="434343"/>
                </a:solidFill>
              </a:rPr>
              <a:t>Team Members :</a:t>
            </a:r>
            <a:r>
              <a:rPr b="1" lang="en-GB" sz="1800">
                <a:solidFill>
                  <a:srgbClr val="374151"/>
                </a:solidFill>
              </a:rPr>
              <a:t> PALLEPOGU SRUTHI</a:t>
            </a:r>
            <a:endParaRPr b="1" sz="1800">
              <a:solidFill>
                <a:srgbClr val="374151"/>
              </a:solidFill>
            </a:endParaRPr>
          </a:p>
          <a:p>
            <a:pPr indent="0" lvl="0" marL="0" rtl="0" algn="l">
              <a:spcBef>
                <a:spcPts val="0"/>
              </a:spcBef>
              <a:spcAft>
                <a:spcPts val="0"/>
              </a:spcAft>
              <a:buNone/>
            </a:pPr>
            <a:r>
              <a:rPr b="1" lang="en-GB" sz="1800">
                <a:solidFill>
                  <a:srgbClr val="374151"/>
                </a:solidFill>
              </a:rPr>
              <a:t>                             ASHA MOUNIKA MOKARA </a:t>
            </a:r>
            <a:endParaRPr b="1" sz="1800">
              <a:solidFill>
                <a:srgbClr val="374151"/>
              </a:solidFill>
            </a:endParaRPr>
          </a:p>
          <a:p>
            <a:pPr indent="0" lvl="0" marL="0" rtl="0" algn="l">
              <a:spcBef>
                <a:spcPts val="0"/>
              </a:spcBef>
              <a:spcAft>
                <a:spcPts val="0"/>
              </a:spcAft>
              <a:buNone/>
            </a:pPr>
            <a:r>
              <a:rPr b="1" lang="en-GB" sz="1800">
                <a:solidFill>
                  <a:srgbClr val="374151"/>
                </a:solidFill>
              </a:rPr>
              <a:t>                             Y NANDHA VARDHAN</a:t>
            </a:r>
            <a:endParaRPr b="1" sz="1800">
              <a:solidFill>
                <a:srgbClr val="374151"/>
              </a:solidFill>
            </a:endParaRPr>
          </a:p>
          <a:p>
            <a:pPr indent="0" lvl="0" marL="0" rtl="0" algn="l">
              <a:spcBef>
                <a:spcPts val="0"/>
              </a:spcBef>
              <a:spcAft>
                <a:spcPts val="0"/>
              </a:spcAft>
              <a:buNone/>
            </a:pPr>
            <a:r>
              <a:rPr b="1" lang="en-GB" sz="1800">
                <a:solidFill>
                  <a:srgbClr val="374151"/>
                </a:solidFill>
              </a:rPr>
              <a:t>                             MD BASHEERULLA</a:t>
            </a:r>
            <a:endParaRPr b="1" sz="1800">
              <a:solidFill>
                <a:srgbClr val="374151"/>
              </a:solidFill>
            </a:endParaRPr>
          </a:p>
          <a:p>
            <a:pPr indent="0" lvl="0" marL="0" rtl="0" algn="l">
              <a:spcBef>
                <a:spcPts val="0"/>
              </a:spcBef>
              <a:spcAft>
                <a:spcPts val="0"/>
              </a:spcAft>
              <a:buNone/>
            </a:pPr>
            <a:r>
              <a:rPr lang="en-GB" sz="1800"/>
              <a:t>                        </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nvSpPr>
        <p:spPr>
          <a:xfrm>
            <a:off x="468175" y="303475"/>
            <a:ext cx="8027400" cy="46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chemeClr val="dk1"/>
                </a:solidFill>
              </a:rPr>
              <a:t>Brainstorm seed keywords:</a:t>
            </a:r>
            <a:endParaRPr b="1" sz="1900">
              <a:solidFill>
                <a:schemeClr val="dk1"/>
              </a:solidFill>
            </a:endParaRPr>
          </a:p>
          <a:p>
            <a:pPr indent="0" lvl="0" marL="0" rtl="0" algn="l">
              <a:spcBef>
                <a:spcPts val="0"/>
              </a:spcBef>
              <a:spcAft>
                <a:spcPts val="0"/>
              </a:spcAft>
              <a:buNone/>
            </a:pPr>
            <a:r>
              <a:rPr b="1" lang="en-GB" sz="1600">
                <a:solidFill>
                  <a:srgbClr val="202124"/>
                </a:solidFill>
                <a:highlight>
                  <a:srgbClr val="FFFFFF"/>
                </a:highlight>
              </a:rPr>
              <a:t>A seed keyword is </a:t>
            </a:r>
            <a:r>
              <a:rPr b="1" lang="en-GB" sz="1600">
                <a:solidFill>
                  <a:srgbClr val="202124"/>
                </a:solidFill>
              </a:rPr>
              <a:t>a short-tail keyword, usually with one or two words</a:t>
            </a:r>
            <a:r>
              <a:rPr b="1" lang="en-GB" sz="1600">
                <a:solidFill>
                  <a:srgbClr val="202124"/>
                </a:solidFill>
                <a:highlight>
                  <a:srgbClr val="FFFFFF"/>
                </a:highlight>
              </a:rPr>
              <a:t>. These are the seed keywords for lakme</a:t>
            </a:r>
            <a:endParaRPr b="1" sz="1600">
              <a:solidFill>
                <a:srgbClr val="202124"/>
              </a:solidFill>
              <a:highlight>
                <a:srgbClr val="FFFFFF"/>
              </a:highlight>
            </a:endParaRPr>
          </a:p>
          <a:p>
            <a:pPr indent="0" lvl="0" marL="0" rtl="0" algn="l">
              <a:spcBef>
                <a:spcPts val="0"/>
              </a:spcBef>
              <a:spcAft>
                <a:spcPts val="0"/>
              </a:spcAft>
              <a:buNone/>
            </a:pPr>
            <a:r>
              <a:t/>
            </a:r>
            <a:endParaRPr b="1">
              <a:solidFill>
                <a:srgbClr val="202124"/>
              </a:solidFill>
              <a:highlight>
                <a:srgbClr val="FFFFFF"/>
              </a:highlight>
            </a:endParaRPr>
          </a:p>
          <a:p>
            <a:pPr indent="-323850" lvl="0" marL="457200" rtl="0" algn="l">
              <a:spcBef>
                <a:spcPts val="0"/>
              </a:spcBef>
              <a:spcAft>
                <a:spcPts val="0"/>
              </a:spcAft>
              <a:buClr>
                <a:srgbClr val="434343"/>
              </a:buClr>
              <a:buSzPts val="1500"/>
              <a:buAutoNum type="arabicPeriod"/>
            </a:pPr>
            <a:r>
              <a:rPr b="1" lang="en-GB" sz="1500">
                <a:solidFill>
                  <a:srgbClr val="434343"/>
                </a:solidFill>
              </a:rPr>
              <a:t>Lakmé</a:t>
            </a:r>
            <a:endParaRPr b="1" sz="1500">
              <a:solidFill>
                <a:srgbClr val="434343"/>
              </a:solidFill>
            </a:endParaRPr>
          </a:p>
          <a:p>
            <a:pPr indent="-323850" lvl="0" marL="457200" rtl="0" algn="l">
              <a:spcBef>
                <a:spcPts val="0"/>
              </a:spcBef>
              <a:spcAft>
                <a:spcPts val="0"/>
              </a:spcAft>
              <a:buClr>
                <a:srgbClr val="434343"/>
              </a:buClr>
              <a:buSzPts val="1500"/>
              <a:buAutoNum type="arabicPeriod"/>
            </a:pPr>
            <a:r>
              <a:rPr b="1" lang="en-GB" sz="1500">
                <a:solidFill>
                  <a:srgbClr val="434343"/>
                </a:solidFill>
              </a:rPr>
              <a:t>Lakmé cosmetics</a:t>
            </a:r>
            <a:endParaRPr b="1" sz="1500">
              <a:solidFill>
                <a:srgbClr val="434343"/>
              </a:solidFill>
            </a:endParaRPr>
          </a:p>
          <a:p>
            <a:pPr indent="-323850" lvl="0" marL="457200" rtl="0" algn="l">
              <a:spcBef>
                <a:spcPts val="0"/>
              </a:spcBef>
              <a:spcAft>
                <a:spcPts val="0"/>
              </a:spcAft>
              <a:buClr>
                <a:srgbClr val="434343"/>
              </a:buClr>
              <a:buSzPts val="1500"/>
              <a:buAutoNum type="arabicPeriod"/>
            </a:pPr>
            <a:r>
              <a:rPr b="1" lang="en-GB" sz="1500">
                <a:solidFill>
                  <a:srgbClr val="434343"/>
                </a:solidFill>
              </a:rPr>
              <a:t>Lakmé makeup</a:t>
            </a:r>
            <a:endParaRPr b="1" sz="1500">
              <a:solidFill>
                <a:srgbClr val="434343"/>
              </a:solidFill>
            </a:endParaRPr>
          </a:p>
          <a:p>
            <a:pPr indent="-323850" lvl="0" marL="457200" rtl="0" algn="l">
              <a:spcBef>
                <a:spcPts val="0"/>
              </a:spcBef>
              <a:spcAft>
                <a:spcPts val="0"/>
              </a:spcAft>
              <a:buClr>
                <a:srgbClr val="434343"/>
              </a:buClr>
              <a:buSzPts val="1500"/>
              <a:buAutoNum type="arabicPeriod"/>
            </a:pPr>
            <a:r>
              <a:rPr b="1" lang="en-GB" sz="1500">
                <a:solidFill>
                  <a:srgbClr val="434343"/>
                </a:solidFill>
              </a:rPr>
              <a:t>Lakmé beauty</a:t>
            </a:r>
            <a:endParaRPr b="1" sz="1500">
              <a:solidFill>
                <a:srgbClr val="434343"/>
              </a:solidFill>
            </a:endParaRPr>
          </a:p>
          <a:p>
            <a:pPr indent="-323850" lvl="0" marL="457200" rtl="0" algn="l">
              <a:spcBef>
                <a:spcPts val="0"/>
              </a:spcBef>
              <a:spcAft>
                <a:spcPts val="0"/>
              </a:spcAft>
              <a:buClr>
                <a:srgbClr val="434343"/>
              </a:buClr>
              <a:buSzPts val="1500"/>
              <a:buAutoNum type="arabicPeriod"/>
            </a:pPr>
            <a:r>
              <a:rPr b="1" lang="en-GB" sz="1500">
                <a:solidFill>
                  <a:srgbClr val="434343"/>
                </a:solidFill>
              </a:rPr>
              <a:t>Lakmé products</a:t>
            </a:r>
            <a:endParaRPr b="1" sz="1500">
              <a:solidFill>
                <a:srgbClr val="434343"/>
              </a:solidFill>
            </a:endParaRPr>
          </a:p>
          <a:p>
            <a:pPr indent="-323850" lvl="0" marL="457200" rtl="0" algn="l">
              <a:spcBef>
                <a:spcPts val="0"/>
              </a:spcBef>
              <a:spcAft>
                <a:spcPts val="0"/>
              </a:spcAft>
              <a:buClr>
                <a:srgbClr val="434343"/>
              </a:buClr>
              <a:buSzPts val="1500"/>
              <a:buAutoNum type="arabicPeriod"/>
            </a:pPr>
            <a:r>
              <a:rPr b="1" lang="en-GB" sz="1500">
                <a:solidFill>
                  <a:srgbClr val="434343"/>
                </a:solidFill>
              </a:rPr>
              <a:t>Lakmé skincare</a:t>
            </a:r>
            <a:endParaRPr b="1" sz="1500">
              <a:solidFill>
                <a:srgbClr val="434343"/>
              </a:solidFill>
            </a:endParaRPr>
          </a:p>
          <a:p>
            <a:pPr indent="-323850" lvl="0" marL="457200" rtl="0" algn="l">
              <a:spcBef>
                <a:spcPts val="0"/>
              </a:spcBef>
              <a:spcAft>
                <a:spcPts val="0"/>
              </a:spcAft>
              <a:buClr>
                <a:srgbClr val="434343"/>
              </a:buClr>
              <a:buSzPts val="1500"/>
              <a:buAutoNum type="arabicPeriod"/>
            </a:pPr>
            <a:r>
              <a:rPr b="1" lang="en-GB" sz="1500">
                <a:solidFill>
                  <a:srgbClr val="434343"/>
                </a:solidFill>
              </a:rPr>
              <a:t>Lakmé lipstick</a:t>
            </a:r>
            <a:endParaRPr b="1" sz="1500">
              <a:solidFill>
                <a:srgbClr val="434343"/>
              </a:solidFill>
            </a:endParaRPr>
          </a:p>
          <a:p>
            <a:pPr indent="-323850" lvl="0" marL="457200" rtl="0" algn="l">
              <a:spcBef>
                <a:spcPts val="0"/>
              </a:spcBef>
              <a:spcAft>
                <a:spcPts val="0"/>
              </a:spcAft>
              <a:buClr>
                <a:srgbClr val="434343"/>
              </a:buClr>
              <a:buSzPts val="1500"/>
              <a:buAutoNum type="arabicPeriod"/>
            </a:pPr>
            <a:r>
              <a:rPr b="1" lang="en-GB" sz="1500">
                <a:solidFill>
                  <a:srgbClr val="434343"/>
                </a:solidFill>
              </a:rPr>
              <a:t>Lakmé foundation</a:t>
            </a:r>
            <a:endParaRPr b="1" sz="1500">
              <a:solidFill>
                <a:srgbClr val="434343"/>
              </a:solidFill>
            </a:endParaRPr>
          </a:p>
          <a:p>
            <a:pPr indent="-323850" lvl="0" marL="457200" rtl="0" algn="l">
              <a:spcBef>
                <a:spcPts val="0"/>
              </a:spcBef>
              <a:spcAft>
                <a:spcPts val="0"/>
              </a:spcAft>
              <a:buClr>
                <a:srgbClr val="434343"/>
              </a:buClr>
              <a:buSzPts val="1500"/>
              <a:buAutoNum type="arabicPeriod"/>
            </a:pPr>
            <a:r>
              <a:rPr b="1" lang="en-GB" sz="1500">
                <a:solidFill>
                  <a:srgbClr val="434343"/>
                </a:solidFill>
              </a:rPr>
              <a:t>Lakmé eyeliner</a:t>
            </a:r>
            <a:endParaRPr b="1" sz="1500">
              <a:solidFill>
                <a:srgbClr val="434343"/>
              </a:solidFill>
            </a:endParaRPr>
          </a:p>
          <a:p>
            <a:pPr indent="-323850" lvl="0" marL="457200" rtl="0" algn="l">
              <a:spcBef>
                <a:spcPts val="0"/>
              </a:spcBef>
              <a:spcAft>
                <a:spcPts val="0"/>
              </a:spcAft>
              <a:buClr>
                <a:srgbClr val="434343"/>
              </a:buClr>
              <a:buSzPts val="1500"/>
              <a:buAutoNum type="arabicPeriod"/>
            </a:pPr>
            <a:r>
              <a:rPr b="1" lang="en-GB" sz="1500">
                <a:solidFill>
                  <a:srgbClr val="434343"/>
                </a:solidFill>
              </a:rPr>
              <a:t>Lakmé kajal</a:t>
            </a:r>
            <a:endParaRPr b="1" sz="1500">
              <a:solidFill>
                <a:srgbClr val="434343"/>
              </a:solidFill>
            </a:endParaRPr>
          </a:p>
          <a:p>
            <a:pPr indent="-323850" lvl="0" marL="457200" rtl="0" algn="l">
              <a:spcBef>
                <a:spcPts val="0"/>
              </a:spcBef>
              <a:spcAft>
                <a:spcPts val="0"/>
              </a:spcAft>
              <a:buClr>
                <a:srgbClr val="434343"/>
              </a:buClr>
              <a:buSzPts val="1500"/>
              <a:buAutoNum type="arabicPeriod"/>
            </a:pPr>
            <a:r>
              <a:rPr b="1" lang="en-GB" sz="1500">
                <a:solidFill>
                  <a:srgbClr val="434343"/>
                </a:solidFill>
              </a:rPr>
              <a:t>Lakmé mascara</a:t>
            </a:r>
            <a:endParaRPr b="1" sz="1500">
              <a:solidFill>
                <a:srgbClr val="434343"/>
              </a:solidFill>
            </a:endParaRPr>
          </a:p>
          <a:p>
            <a:pPr indent="-323850" lvl="0" marL="457200" rtl="0" algn="l">
              <a:spcBef>
                <a:spcPts val="0"/>
              </a:spcBef>
              <a:spcAft>
                <a:spcPts val="0"/>
              </a:spcAft>
              <a:buClr>
                <a:srgbClr val="434343"/>
              </a:buClr>
              <a:buSzPts val="1500"/>
              <a:buAutoNum type="arabicPeriod"/>
            </a:pPr>
            <a:r>
              <a:rPr b="1" lang="en-GB" sz="1500">
                <a:solidFill>
                  <a:srgbClr val="434343"/>
                </a:solidFill>
              </a:rPr>
              <a:t>Lakmé skincare routine</a:t>
            </a:r>
            <a:endParaRPr b="1" sz="1500">
              <a:solidFill>
                <a:srgbClr val="434343"/>
              </a:solidFill>
            </a:endParaRPr>
          </a:p>
          <a:p>
            <a:pPr indent="-323850" lvl="0" marL="457200" rtl="0" algn="l">
              <a:spcBef>
                <a:spcPts val="0"/>
              </a:spcBef>
              <a:spcAft>
                <a:spcPts val="0"/>
              </a:spcAft>
              <a:buClr>
                <a:srgbClr val="434343"/>
              </a:buClr>
              <a:buSzPts val="1500"/>
              <a:buAutoNum type="arabicPeriod"/>
            </a:pPr>
            <a:r>
              <a:rPr b="1" lang="en-GB" sz="1500">
                <a:solidFill>
                  <a:srgbClr val="434343"/>
                </a:solidFill>
              </a:rPr>
              <a:t>Lakmé bridal makeup</a:t>
            </a:r>
            <a:endParaRPr b="1" sz="1500">
              <a:solidFill>
                <a:srgbClr val="434343"/>
              </a:solidFill>
            </a:endParaRPr>
          </a:p>
          <a:p>
            <a:pPr indent="-323850" lvl="0" marL="457200" rtl="0" algn="l">
              <a:spcBef>
                <a:spcPts val="0"/>
              </a:spcBef>
              <a:spcAft>
                <a:spcPts val="0"/>
              </a:spcAft>
              <a:buClr>
                <a:srgbClr val="434343"/>
              </a:buClr>
              <a:buSzPts val="1500"/>
              <a:buAutoNum type="arabicPeriod"/>
            </a:pPr>
            <a:r>
              <a:rPr b="1" lang="en-GB" sz="1500">
                <a:solidFill>
                  <a:srgbClr val="434343"/>
                </a:solidFill>
              </a:rPr>
              <a:t>Lakmé salon</a:t>
            </a:r>
            <a:endParaRPr b="1" sz="1500">
              <a:solidFill>
                <a:srgbClr val="434343"/>
              </a:solidFill>
            </a:endParaRPr>
          </a:p>
          <a:p>
            <a:pPr indent="-317500" lvl="0" marL="457200" rtl="0" algn="l">
              <a:spcBef>
                <a:spcPts val="0"/>
              </a:spcBef>
              <a:spcAft>
                <a:spcPts val="0"/>
              </a:spcAft>
              <a:buClr>
                <a:srgbClr val="434343"/>
              </a:buClr>
              <a:buSzPts val="1400"/>
              <a:buAutoNum type="arabicPeriod"/>
            </a:pPr>
            <a:r>
              <a:rPr b="1" lang="en-GB">
                <a:solidFill>
                  <a:srgbClr val="434343"/>
                </a:solidFill>
              </a:rPr>
              <a:t>Lakmé beauty products</a:t>
            </a:r>
            <a:endParaRPr b="1">
              <a:solidFill>
                <a:srgbClr val="434343"/>
              </a:solidFill>
            </a:endParaRPr>
          </a:p>
          <a:p>
            <a:pPr indent="0" lvl="0" marL="0" rtl="0" algn="l">
              <a:spcBef>
                <a:spcPts val="0"/>
              </a:spcBef>
              <a:spcAft>
                <a:spcPts val="0"/>
              </a:spcAft>
              <a:buNone/>
            </a:pPr>
            <a:r>
              <a:t/>
            </a:r>
            <a:endParaRPr b="1" sz="800">
              <a:solidFill>
                <a:srgbClr val="434343"/>
              </a:solidFill>
            </a:endParaRPr>
          </a:p>
          <a:p>
            <a:pPr indent="0" lvl="0" marL="457200" rtl="0" algn="l">
              <a:spcBef>
                <a:spcPts val="0"/>
              </a:spcBef>
              <a:spcAft>
                <a:spcPts val="0"/>
              </a:spcAft>
              <a:buNone/>
            </a:pPr>
            <a:r>
              <a:t/>
            </a:r>
            <a:endParaRPr b="1" sz="1100"/>
          </a:p>
          <a:p>
            <a:pPr indent="0" lvl="0" marL="457200" rtl="0" algn="l">
              <a:spcBef>
                <a:spcPts val="0"/>
              </a:spcBef>
              <a:spcAft>
                <a:spcPts val="0"/>
              </a:spcAft>
              <a:buNone/>
            </a:pPr>
            <a:r>
              <a:t/>
            </a:r>
            <a:endParaRPr b="1" sz="800"/>
          </a:p>
          <a:p>
            <a:pPr indent="0" lvl="0" marL="457200" rtl="0" algn="l">
              <a:spcBef>
                <a:spcPts val="0"/>
              </a:spcBef>
              <a:spcAft>
                <a:spcPts val="0"/>
              </a:spcAft>
              <a:buNone/>
            </a:pPr>
            <a:r>
              <a:t/>
            </a:r>
            <a:endParaRPr b="1" sz="800"/>
          </a:p>
          <a:p>
            <a:pPr indent="0" lvl="0" marL="0" rtl="0" algn="l">
              <a:spcBef>
                <a:spcPts val="0"/>
              </a:spcBef>
              <a:spcAft>
                <a:spcPts val="0"/>
              </a:spcAft>
              <a:buNone/>
            </a:pPr>
            <a:r>
              <a:t/>
            </a:r>
            <a:endParaRPr b="1" sz="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nvSpPr>
        <p:spPr>
          <a:xfrm>
            <a:off x="514000" y="320525"/>
            <a:ext cx="8212200" cy="42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500">
                <a:solidFill>
                  <a:schemeClr val="dk1"/>
                </a:solidFill>
              </a:rPr>
              <a:t>Keyword research for Lakme brand:</a:t>
            </a:r>
            <a:endParaRPr b="1" sz="2500">
              <a:solidFill>
                <a:schemeClr val="dk1"/>
              </a:solidFill>
            </a:endParaRPr>
          </a:p>
          <a:p>
            <a:pPr indent="0" lvl="0" marL="0" rtl="0" algn="l">
              <a:spcBef>
                <a:spcPts val="0"/>
              </a:spcBef>
              <a:spcAft>
                <a:spcPts val="0"/>
              </a:spcAft>
              <a:buNone/>
            </a:pPr>
            <a:r>
              <a:t/>
            </a:r>
            <a:endParaRPr b="1" sz="2400">
              <a:solidFill>
                <a:srgbClr val="073763"/>
              </a:solidFill>
            </a:endParaRPr>
          </a:p>
          <a:p>
            <a:pPr indent="0" lvl="0" marL="0" rtl="0" algn="l">
              <a:spcBef>
                <a:spcPts val="0"/>
              </a:spcBef>
              <a:spcAft>
                <a:spcPts val="0"/>
              </a:spcAft>
              <a:buNone/>
            </a:pPr>
            <a:r>
              <a:rPr b="1" lang="en-GB" sz="2200">
                <a:solidFill>
                  <a:srgbClr val="202124"/>
                </a:solidFill>
              </a:rPr>
              <a:t>Main Keywords are:</a:t>
            </a:r>
            <a:endParaRPr b="1" sz="2200">
              <a:solidFill>
                <a:srgbClr val="202124"/>
              </a:solidFill>
            </a:endParaRPr>
          </a:p>
          <a:p>
            <a:pPr indent="0" lvl="0" marL="0" rtl="0" algn="l">
              <a:spcBef>
                <a:spcPts val="0"/>
              </a:spcBef>
              <a:spcAft>
                <a:spcPts val="0"/>
              </a:spcAft>
              <a:buNone/>
            </a:pPr>
            <a:r>
              <a:t/>
            </a:r>
            <a:endParaRPr b="1" sz="2000">
              <a:solidFill>
                <a:srgbClr val="073763"/>
              </a:solidFill>
            </a:endParaRPr>
          </a:p>
          <a:p>
            <a:pPr indent="-342900" lvl="0" marL="457200" rtl="0" algn="l">
              <a:spcBef>
                <a:spcPts val="0"/>
              </a:spcBef>
              <a:spcAft>
                <a:spcPts val="0"/>
              </a:spcAft>
              <a:buClr>
                <a:srgbClr val="434343"/>
              </a:buClr>
              <a:buSzPts val="1800"/>
              <a:buAutoNum type="arabicPeriod"/>
            </a:pPr>
            <a:r>
              <a:rPr b="1" lang="en-GB" sz="1800">
                <a:solidFill>
                  <a:srgbClr val="434343"/>
                </a:solidFill>
              </a:rPr>
              <a:t>Foundation of lakme</a:t>
            </a:r>
            <a:endParaRPr b="1" sz="1800">
              <a:solidFill>
                <a:srgbClr val="434343"/>
              </a:solidFill>
            </a:endParaRPr>
          </a:p>
          <a:p>
            <a:pPr indent="-342900" lvl="0" marL="457200" rtl="0" algn="l">
              <a:spcBef>
                <a:spcPts val="0"/>
              </a:spcBef>
              <a:spcAft>
                <a:spcPts val="0"/>
              </a:spcAft>
              <a:buClr>
                <a:srgbClr val="434343"/>
              </a:buClr>
              <a:buSzPts val="1800"/>
              <a:buAutoNum type="arabicPeriod"/>
            </a:pPr>
            <a:r>
              <a:rPr b="1" lang="en-GB" sz="1800">
                <a:solidFill>
                  <a:srgbClr val="434343"/>
                </a:solidFill>
              </a:rPr>
              <a:t>Foundation lakme</a:t>
            </a:r>
            <a:endParaRPr b="1" sz="1800">
              <a:solidFill>
                <a:srgbClr val="434343"/>
              </a:solidFill>
            </a:endParaRPr>
          </a:p>
          <a:p>
            <a:pPr indent="-342900" lvl="0" marL="457200" rtl="0" algn="l">
              <a:spcBef>
                <a:spcPts val="0"/>
              </a:spcBef>
              <a:spcAft>
                <a:spcPts val="0"/>
              </a:spcAft>
              <a:buClr>
                <a:srgbClr val="434343"/>
              </a:buClr>
              <a:buSzPts val="1800"/>
              <a:buAutoNum type="arabicPeriod"/>
            </a:pPr>
            <a:r>
              <a:rPr b="1" lang="en-GB" sz="1800">
                <a:solidFill>
                  <a:srgbClr val="434343"/>
                </a:solidFill>
              </a:rPr>
              <a:t>Lakme lipstick</a:t>
            </a:r>
            <a:endParaRPr b="1" sz="1800">
              <a:solidFill>
                <a:srgbClr val="434343"/>
              </a:solidFill>
            </a:endParaRPr>
          </a:p>
          <a:p>
            <a:pPr indent="-342900" lvl="0" marL="457200" rtl="0" algn="l">
              <a:spcBef>
                <a:spcPts val="0"/>
              </a:spcBef>
              <a:spcAft>
                <a:spcPts val="0"/>
              </a:spcAft>
              <a:buClr>
                <a:srgbClr val="434343"/>
              </a:buClr>
              <a:buSzPts val="1800"/>
              <a:buAutoNum type="arabicPeriod"/>
            </a:pPr>
            <a:r>
              <a:rPr b="1" lang="en-GB" sz="1800">
                <a:solidFill>
                  <a:srgbClr val="434343"/>
                </a:solidFill>
              </a:rPr>
              <a:t>Lakme</a:t>
            </a:r>
            <a:endParaRPr b="1" sz="1800">
              <a:solidFill>
                <a:srgbClr val="434343"/>
              </a:solidFill>
            </a:endParaRPr>
          </a:p>
          <a:p>
            <a:pPr indent="-342900" lvl="0" marL="457200" rtl="0" algn="l">
              <a:spcBef>
                <a:spcPts val="0"/>
              </a:spcBef>
              <a:spcAft>
                <a:spcPts val="0"/>
              </a:spcAft>
              <a:buClr>
                <a:srgbClr val="434343"/>
              </a:buClr>
              <a:buSzPts val="1800"/>
              <a:buAutoNum type="arabicPeriod"/>
            </a:pPr>
            <a:r>
              <a:rPr b="1" lang="en-GB" sz="1800">
                <a:solidFill>
                  <a:srgbClr val="434343"/>
                </a:solidFill>
              </a:rPr>
              <a:t>Cc lakme cream</a:t>
            </a:r>
            <a:endParaRPr b="1" sz="1800">
              <a:solidFill>
                <a:srgbClr val="434343"/>
              </a:solidFill>
            </a:endParaRPr>
          </a:p>
          <a:p>
            <a:pPr indent="-342900" lvl="0" marL="457200" rtl="0" algn="l">
              <a:spcBef>
                <a:spcPts val="0"/>
              </a:spcBef>
              <a:spcAft>
                <a:spcPts val="0"/>
              </a:spcAft>
              <a:buClr>
                <a:srgbClr val="434343"/>
              </a:buClr>
              <a:buSzPts val="1800"/>
              <a:buAutoNum type="arabicPeriod"/>
            </a:pPr>
            <a:r>
              <a:rPr b="1" lang="en-GB" sz="1800">
                <a:solidFill>
                  <a:srgbClr val="434343"/>
                </a:solidFill>
              </a:rPr>
              <a:t>Cream lakme</a:t>
            </a:r>
            <a:endParaRPr b="1" sz="1800">
              <a:solidFill>
                <a:srgbClr val="434343"/>
              </a:solidFill>
            </a:endParaRPr>
          </a:p>
          <a:p>
            <a:pPr indent="-342900" lvl="0" marL="457200" rtl="0" algn="l">
              <a:spcBef>
                <a:spcPts val="0"/>
              </a:spcBef>
              <a:spcAft>
                <a:spcPts val="0"/>
              </a:spcAft>
              <a:buClr>
                <a:srgbClr val="434343"/>
              </a:buClr>
              <a:buSzPts val="1800"/>
              <a:buAutoNum type="arabicPeriod"/>
            </a:pPr>
            <a:r>
              <a:rPr b="1" lang="en-GB" sz="1800">
                <a:solidFill>
                  <a:srgbClr val="434343"/>
                </a:solidFill>
              </a:rPr>
              <a:t>Makeup kits lakme</a:t>
            </a:r>
            <a:endParaRPr b="1" sz="1800">
              <a:solidFill>
                <a:srgbClr val="434343"/>
              </a:solidFill>
            </a:endParaRPr>
          </a:p>
          <a:p>
            <a:pPr indent="-342900" lvl="0" marL="457200" rtl="0" algn="l">
              <a:spcBef>
                <a:spcPts val="0"/>
              </a:spcBef>
              <a:spcAft>
                <a:spcPts val="0"/>
              </a:spcAft>
              <a:buClr>
                <a:srgbClr val="434343"/>
              </a:buClr>
              <a:buSzPts val="1800"/>
              <a:buAutoNum type="arabicPeriod"/>
            </a:pPr>
            <a:r>
              <a:rPr b="1" lang="en-GB" sz="1800">
                <a:solidFill>
                  <a:srgbClr val="434343"/>
                </a:solidFill>
              </a:rPr>
              <a:t>Face wash of lakme</a:t>
            </a:r>
            <a:endParaRPr b="1" sz="1800">
              <a:solidFill>
                <a:srgbClr val="434343"/>
              </a:solidFill>
            </a:endParaRPr>
          </a:p>
          <a:p>
            <a:pPr indent="-342900" lvl="0" marL="457200" rtl="0" algn="l">
              <a:spcBef>
                <a:spcPts val="0"/>
              </a:spcBef>
              <a:spcAft>
                <a:spcPts val="0"/>
              </a:spcAft>
              <a:buClr>
                <a:srgbClr val="434343"/>
              </a:buClr>
              <a:buSzPts val="1800"/>
              <a:buAutoNum type="arabicPeriod"/>
            </a:pPr>
            <a:r>
              <a:rPr b="1" lang="en-GB" sz="1800">
                <a:solidFill>
                  <a:srgbClr val="434343"/>
                </a:solidFill>
              </a:rPr>
              <a:t>Face wash lakme</a:t>
            </a:r>
            <a:endParaRPr b="1" sz="1800">
              <a:solidFill>
                <a:srgbClr val="434343"/>
              </a:solidFill>
            </a:endParaRPr>
          </a:p>
          <a:p>
            <a:pPr indent="-342900" lvl="0" marL="457200" rtl="0" algn="l">
              <a:spcBef>
                <a:spcPts val="0"/>
              </a:spcBef>
              <a:spcAft>
                <a:spcPts val="0"/>
              </a:spcAft>
              <a:buClr>
                <a:srgbClr val="434343"/>
              </a:buClr>
              <a:buSzPts val="1800"/>
              <a:buAutoNum type="arabicPeriod"/>
            </a:pPr>
            <a:r>
              <a:rPr b="1" lang="en-GB" sz="1800">
                <a:solidFill>
                  <a:srgbClr val="434343"/>
                </a:solidFill>
              </a:rPr>
              <a:t>Makeup lakme</a:t>
            </a:r>
            <a:endParaRPr b="1" sz="1800">
              <a:solidFill>
                <a:srgbClr val="434343"/>
              </a:solidFill>
            </a:endParaRPr>
          </a:p>
        </p:txBody>
      </p:sp>
      <p:pic>
        <p:nvPicPr>
          <p:cNvPr id="124" name="Google Shape;124;p23"/>
          <p:cNvPicPr preferRelativeResize="0"/>
          <p:nvPr/>
        </p:nvPicPr>
        <p:blipFill rotWithShape="1">
          <a:blip r:embed="rId3">
            <a:alphaModFix/>
          </a:blip>
          <a:srcRect b="4591" l="12394" r="7226" t="30376"/>
          <a:stretch/>
        </p:blipFill>
        <p:spPr>
          <a:xfrm>
            <a:off x="3562975" y="1339800"/>
            <a:ext cx="4850074" cy="2721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nvSpPr>
        <p:spPr>
          <a:xfrm>
            <a:off x="431525" y="286725"/>
            <a:ext cx="7878600" cy="46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500">
                <a:solidFill>
                  <a:schemeClr val="dk1"/>
                </a:solidFill>
              </a:rPr>
              <a:t>Analyze Competitor keywords</a:t>
            </a:r>
            <a:r>
              <a:rPr lang="en-GB" sz="1600">
                <a:solidFill>
                  <a:schemeClr val="dk1"/>
                </a:solidFill>
                <a:highlight>
                  <a:srgbClr val="F7F7F8"/>
                </a:highlight>
                <a:latin typeface="Roboto"/>
                <a:ea typeface="Roboto"/>
                <a:cs typeface="Roboto"/>
                <a:sym typeface="Roboto"/>
              </a:rPr>
              <a:t> </a:t>
            </a:r>
            <a:r>
              <a:rPr b="1" lang="en-GB" sz="2500">
                <a:solidFill>
                  <a:schemeClr val="dk1"/>
                </a:solidFill>
              </a:rPr>
              <a:t>(Maybelline) :</a:t>
            </a:r>
            <a:endParaRPr b="1" sz="2500">
              <a:solidFill>
                <a:schemeClr val="dk1"/>
              </a:solidFill>
            </a:endParaRPr>
          </a:p>
          <a:p>
            <a:pPr indent="0" lvl="0" marL="0" rtl="0" algn="l">
              <a:spcBef>
                <a:spcPts val="0"/>
              </a:spcBef>
              <a:spcAft>
                <a:spcPts val="0"/>
              </a:spcAft>
              <a:buNone/>
            </a:pPr>
            <a:r>
              <a:t/>
            </a:r>
            <a:endParaRPr b="1" sz="2400">
              <a:solidFill>
                <a:schemeClr val="dk1"/>
              </a:solidFill>
            </a:endParaRPr>
          </a:p>
          <a:p>
            <a:pPr indent="0" lvl="0" marL="0" rtl="0" algn="l">
              <a:spcBef>
                <a:spcPts val="0"/>
              </a:spcBef>
              <a:spcAft>
                <a:spcPts val="0"/>
              </a:spcAft>
              <a:buNone/>
            </a:pPr>
            <a:r>
              <a:rPr b="1" lang="en-GB" sz="2200">
                <a:solidFill>
                  <a:srgbClr val="202124"/>
                </a:solidFill>
              </a:rPr>
              <a:t>Main keywords are:</a:t>
            </a:r>
            <a:endParaRPr b="1" sz="2200">
              <a:solidFill>
                <a:srgbClr val="202124"/>
              </a:solidFill>
            </a:endParaRPr>
          </a:p>
          <a:p>
            <a:pPr indent="0" lvl="0" marL="0" rtl="0" algn="l">
              <a:spcBef>
                <a:spcPts val="0"/>
              </a:spcBef>
              <a:spcAft>
                <a:spcPts val="0"/>
              </a:spcAft>
              <a:buNone/>
            </a:pPr>
            <a:r>
              <a:t/>
            </a:r>
            <a:endParaRPr b="1" sz="2200">
              <a:solidFill>
                <a:srgbClr val="202124"/>
              </a:solidFill>
            </a:endParaRPr>
          </a:p>
          <a:p>
            <a:pPr indent="-336550" lvl="0" marL="457200" rtl="0" algn="l">
              <a:spcBef>
                <a:spcPts val="0"/>
              </a:spcBef>
              <a:spcAft>
                <a:spcPts val="0"/>
              </a:spcAft>
              <a:buClr>
                <a:srgbClr val="434343"/>
              </a:buClr>
              <a:buSzPts val="1700"/>
              <a:buAutoNum type="arabicPeriod"/>
            </a:pPr>
            <a:r>
              <a:rPr b="1" lang="en-GB" sz="1700">
                <a:solidFill>
                  <a:srgbClr val="434343"/>
                </a:solidFill>
              </a:rPr>
              <a:t>Makeup</a:t>
            </a:r>
            <a:endParaRPr b="1" sz="1700">
              <a:solidFill>
                <a:srgbClr val="434343"/>
              </a:solidFill>
            </a:endParaRPr>
          </a:p>
          <a:p>
            <a:pPr indent="-336550" lvl="0" marL="457200" rtl="0" algn="l">
              <a:spcBef>
                <a:spcPts val="0"/>
              </a:spcBef>
              <a:spcAft>
                <a:spcPts val="0"/>
              </a:spcAft>
              <a:buClr>
                <a:srgbClr val="434343"/>
              </a:buClr>
              <a:buSzPts val="1700"/>
              <a:buAutoNum type="arabicPeriod"/>
            </a:pPr>
            <a:r>
              <a:rPr b="1" lang="en-GB" sz="1700">
                <a:solidFill>
                  <a:srgbClr val="434343"/>
                </a:solidFill>
              </a:rPr>
              <a:t>Mascara</a:t>
            </a:r>
            <a:endParaRPr b="1" sz="1700">
              <a:solidFill>
                <a:srgbClr val="434343"/>
              </a:solidFill>
            </a:endParaRPr>
          </a:p>
          <a:p>
            <a:pPr indent="-336550" lvl="0" marL="457200" rtl="0" algn="l">
              <a:spcBef>
                <a:spcPts val="0"/>
              </a:spcBef>
              <a:spcAft>
                <a:spcPts val="0"/>
              </a:spcAft>
              <a:buClr>
                <a:srgbClr val="434343"/>
              </a:buClr>
              <a:buSzPts val="1700"/>
              <a:buAutoNum type="arabicPeriod"/>
            </a:pPr>
            <a:r>
              <a:rPr b="1" lang="en-GB" sz="1700">
                <a:solidFill>
                  <a:srgbClr val="434343"/>
                </a:solidFill>
              </a:rPr>
              <a:t>Cosmetic store</a:t>
            </a:r>
            <a:endParaRPr b="1" sz="1700">
              <a:solidFill>
                <a:srgbClr val="434343"/>
              </a:solidFill>
            </a:endParaRPr>
          </a:p>
          <a:p>
            <a:pPr indent="-336550" lvl="0" marL="457200" rtl="0" algn="l">
              <a:spcBef>
                <a:spcPts val="0"/>
              </a:spcBef>
              <a:spcAft>
                <a:spcPts val="0"/>
              </a:spcAft>
              <a:buClr>
                <a:srgbClr val="434343"/>
              </a:buClr>
              <a:buSzPts val="1700"/>
              <a:buAutoNum type="arabicPeriod"/>
            </a:pPr>
            <a:r>
              <a:rPr b="1" lang="en-GB" sz="1700">
                <a:solidFill>
                  <a:srgbClr val="434343"/>
                </a:solidFill>
              </a:rPr>
              <a:t>Makeup look</a:t>
            </a:r>
            <a:endParaRPr b="1" sz="1700">
              <a:solidFill>
                <a:srgbClr val="434343"/>
              </a:solidFill>
            </a:endParaRPr>
          </a:p>
          <a:p>
            <a:pPr indent="-336550" lvl="0" marL="457200" rtl="0" algn="l">
              <a:spcBef>
                <a:spcPts val="0"/>
              </a:spcBef>
              <a:spcAft>
                <a:spcPts val="0"/>
              </a:spcAft>
              <a:buClr>
                <a:srgbClr val="434343"/>
              </a:buClr>
              <a:buSzPts val="1700"/>
              <a:buAutoNum type="arabicPeriod"/>
            </a:pPr>
            <a:r>
              <a:rPr b="1" lang="en-GB" sz="1700">
                <a:solidFill>
                  <a:srgbClr val="434343"/>
                </a:solidFill>
              </a:rPr>
              <a:t>The cosmetic company store</a:t>
            </a:r>
            <a:endParaRPr b="1" sz="1700">
              <a:solidFill>
                <a:srgbClr val="434343"/>
              </a:solidFill>
            </a:endParaRPr>
          </a:p>
          <a:p>
            <a:pPr indent="-336550" lvl="0" marL="457200" rtl="0" algn="l">
              <a:spcBef>
                <a:spcPts val="0"/>
              </a:spcBef>
              <a:spcAft>
                <a:spcPts val="0"/>
              </a:spcAft>
              <a:buClr>
                <a:srgbClr val="434343"/>
              </a:buClr>
              <a:buSzPts val="1700"/>
              <a:buAutoNum type="arabicPeriod"/>
            </a:pPr>
            <a:r>
              <a:rPr b="1" lang="en-GB" sz="1700">
                <a:solidFill>
                  <a:srgbClr val="434343"/>
                </a:solidFill>
              </a:rPr>
              <a:t>Makeup artist near me</a:t>
            </a:r>
            <a:endParaRPr b="1" sz="1700">
              <a:solidFill>
                <a:srgbClr val="434343"/>
              </a:solidFill>
            </a:endParaRPr>
          </a:p>
          <a:p>
            <a:pPr indent="-336550" lvl="0" marL="457200" rtl="0" algn="l">
              <a:spcBef>
                <a:spcPts val="0"/>
              </a:spcBef>
              <a:spcAft>
                <a:spcPts val="0"/>
              </a:spcAft>
              <a:buClr>
                <a:srgbClr val="434343"/>
              </a:buClr>
              <a:buSzPts val="1700"/>
              <a:buAutoNum type="arabicPeriod"/>
            </a:pPr>
            <a:r>
              <a:rPr b="1" lang="en-GB" sz="1700">
                <a:solidFill>
                  <a:srgbClr val="434343"/>
                </a:solidFill>
              </a:rPr>
              <a:t>Maybelline mascara</a:t>
            </a:r>
            <a:endParaRPr b="1" sz="1700">
              <a:solidFill>
                <a:srgbClr val="434343"/>
              </a:solidFill>
            </a:endParaRPr>
          </a:p>
          <a:p>
            <a:pPr indent="-336550" lvl="0" marL="457200" rtl="0" algn="l">
              <a:spcBef>
                <a:spcPts val="0"/>
              </a:spcBef>
              <a:spcAft>
                <a:spcPts val="0"/>
              </a:spcAft>
              <a:buClr>
                <a:srgbClr val="434343"/>
              </a:buClr>
              <a:buSzPts val="1700"/>
              <a:buAutoNum type="arabicPeriod"/>
            </a:pPr>
            <a:r>
              <a:rPr b="1" lang="en-GB" sz="1700">
                <a:solidFill>
                  <a:srgbClr val="434343"/>
                </a:solidFill>
              </a:rPr>
              <a:t>Eye makeup</a:t>
            </a:r>
            <a:endParaRPr b="1" sz="1700">
              <a:solidFill>
                <a:srgbClr val="434343"/>
              </a:solidFill>
            </a:endParaRPr>
          </a:p>
          <a:p>
            <a:pPr indent="-336550" lvl="0" marL="457200" rtl="0" algn="l">
              <a:spcBef>
                <a:spcPts val="0"/>
              </a:spcBef>
              <a:spcAft>
                <a:spcPts val="0"/>
              </a:spcAft>
              <a:buClr>
                <a:srgbClr val="434343"/>
              </a:buClr>
              <a:buSzPts val="1700"/>
              <a:buAutoNum type="arabicPeriod"/>
            </a:pPr>
            <a:r>
              <a:rPr b="1" lang="en-GB" sz="1700">
                <a:solidFill>
                  <a:srgbClr val="434343"/>
                </a:solidFill>
              </a:rPr>
              <a:t>Maybelline fit me foundation</a:t>
            </a:r>
            <a:endParaRPr b="1" sz="1700">
              <a:solidFill>
                <a:srgbClr val="434343"/>
              </a:solidFill>
            </a:endParaRPr>
          </a:p>
          <a:p>
            <a:pPr indent="-336550" lvl="0" marL="457200" rtl="0" algn="l">
              <a:spcBef>
                <a:spcPts val="0"/>
              </a:spcBef>
              <a:spcAft>
                <a:spcPts val="0"/>
              </a:spcAft>
              <a:buClr>
                <a:srgbClr val="434343"/>
              </a:buClr>
              <a:buSzPts val="1700"/>
              <a:buAutoNum type="arabicPeriod"/>
            </a:pPr>
            <a:r>
              <a:rPr b="1" lang="en-GB" sz="1700">
                <a:solidFill>
                  <a:srgbClr val="434343"/>
                </a:solidFill>
              </a:rPr>
              <a:t>Maybelline concealer</a:t>
            </a:r>
            <a:endParaRPr b="1" sz="1700">
              <a:solidFill>
                <a:srgbClr val="434343"/>
              </a:solidFill>
            </a:endParaRPr>
          </a:p>
          <a:p>
            <a:pPr indent="0" lvl="0" marL="457200" rtl="0" algn="l">
              <a:spcBef>
                <a:spcPts val="0"/>
              </a:spcBef>
              <a:spcAft>
                <a:spcPts val="0"/>
              </a:spcAft>
              <a:buNone/>
            </a:pPr>
            <a:r>
              <a:t/>
            </a:r>
            <a:endParaRPr b="1" sz="1800">
              <a:solidFill>
                <a:srgbClr val="434343"/>
              </a:solidFill>
            </a:endParaRPr>
          </a:p>
        </p:txBody>
      </p:sp>
      <p:pic>
        <p:nvPicPr>
          <p:cNvPr id="130" name="Google Shape;130;p24"/>
          <p:cNvPicPr preferRelativeResize="0"/>
          <p:nvPr/>
        </p:nvPicPr>
        <p:blipFill rotWithShape="1">
          <a:blip r:embed="rId3">
            <a:alphaModFix/>
          </a:blip>
          <a:srcRect b="4564" l="15694" r="13927" t="6633"/>
          <a:stretch/>
        </p:blipFill>
        <p:spPr>
          <a:xfrm>
            <a:off x="4473125" y="1568875"/>
            <a:ext cx="4333973" cy="26208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5"/>
          <p:cNvSpPr txBox="1"/>
          <p:nvPr/>
        </p:nvSpPr>
        <p:spPr>
          <a:xfrm>
            <a:off x="358225" y="267650"/>
            <a:ext cx="8250900" cy="482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500"/>
              <a:t>Analyze Competitor keywords (Loreal paris):</a:t>
            </a:r>
            <a:endParaRPr b="1" sz="2500"/>
          </a:p>
          <a:p>
            <a:pPr indent="0" lvl="0" marL="0" rtl="0" algn="l">
              <a:spcBef>
                <a:spcPts val="0"/>
              </a:spcBef>
              <a:spcAft>
                <a:spcPts val="0"/>
              </a:spcAft>
              <a:buNone/>
            </a:pPr>
            <a:r>
              <a:t/>
            </a:r>
            <a:endParaRPr b="1" sz="2500"/>
          </a:p>
          <a:p>
            <a:pPr indent="0" lvl="0" marL="0" rtl="0" algn="l">
              <a:spcBef>
                <a:spcPts val="0"/>
              </a:spcBef>
              <a:spcAft>
                <a:spcPts val="0"/>
              </a:spcAft>
              <a:buNone/>
            </a:pPr>
            <a:r>
              <a:rPr b="1" lang="en-GB" sz="2200">
                <a:solidFill>
                  <a:srgbClr val="202124"/>
                </a:solidFill>
              </a:rPr>
              <a:t>Main keywords are:</a:t>
            </a:r>
            <a:endParaRPr b="1" sz="2200">
              <a:solidFill>
                <a:srgbClr val="202124"/>
              </a:solidFill>
            </a:endParaRPr>
          </a:p>
          <a:p>
            <a:pPr indent="0" lvl="0" marL="0" rtl="0" algn="l">
              <a:spcBef>
                <a:spcPts val="0"/>
              </a:spcBef>
              <a:spcAft>
                <a:spcPts val="0"/>
              </a:spcAft>
              <a:buNone/>
            </a:pPr>
            <a:r>
              <a:t/>
            </a:r>
            <a:endParaRPr b="1" sz="2200">
              <a:solidFill>
                <a:schemeClr val="dk1"/>
              </a:solidFill>
            </a:endParaRPr>
          </a:p>
          <a:p>
            <a:pPr indent="-342900" lvl="0" marL="457200" rtl="0" algn="l">
              <a:spcBef>
                <a:spcPts val="0"/>
              </a:spcBef>
              <a:spcAft>
                <a:spcPts val="0"/>
              </a:spcAft>
              <a:buClr>
                <a:srgbClr val="434343"/>
              </a:buClr>
              <a:buSzPts val="1800"/>
              <a:buAutoNum type="arabicPeriod"/>
            </a:pPr>
            <a:r>
              <a:rPr b="1" lang="en-GB" sz="1800">
                <a:solidFill>
                  <a:srgbClr val="434343"/>
                </a:solidFill>
              </a:rPr>
              <a:t>Loreal hair colour</a:t>
            </a:r>
            <a:endParaRPr b="1" sz="1800">
              <a:solidFill>
                <a:srgbClr val="434343"/>
              </a:solidFill>
            </a:endParaRPr>
          </a:p>
          <a:p>
            <a:pPr indent="-342900" lvl="0" marL="457200" rtl="0" algn="l">
              <a:spcBef>
                <a:spcPts val="0"/>
              </a:spcBef>
              <a:spcAft>
                <a:spcPts val="0"/>
              </a:spcAft>
              <a:buClr>
                <a:srgbClr val="434343"/>
              </a:buClr>
              <a:buSzPts val="1800"/>
              <a:buAutoNum type="arabicPeriod"/>
            </a:pPr>
            <a:r>
              <a:rPr b="1" lang="en-GB" sz="1800">
                <a:solidFill>
                  <a:srgbClr val="434343"/>
                </a:solidFill>
              </a:rPr>
              <a:t>Foundation lakme</a:t>
            </a:r>
            <a:endParaRPr b="1" sz="1800">
              <a:solidFill>
                <a:srgbClr val="434343"/>
              </a:solidFill>
            </a:endParaRPr>
          </a:p>
          <a:p>
            <a:pPr indent="-342900" lvl="0" marL="457200" rtl="0" algn="l">
              <a:spcBef>
                <a:spcPts val="0"/>
              </a:spcBef>
              <a:spcAft>
                <a:spcPts val="0"/>
              </a:spcAft>
              <a:buClr>
                <a:srgbClr val="434343"/>
              </a:buClr>
              <a:buSzPts val="1800"/>
              <a:buAutoNum type="arabicPeriod"/>
            </a:pPr>
            <a:r>
              <a:rPr b="1" lang="en-GB" sz="1800">
                <a:solidFill>
                  <a:srgbClr val="434343"/>
                </a:solidFill>
              </a:rPr>
              <a:t>Loreal shampoo</a:t>
            </a:r>
            <a:endParaRPr b="1" sz="1800">
              <a:solidFill>
                <a:srgbClr val="434343"/>
              </a:solidFill>
            </a:endParaRPr>
          </a:p>
          <a:p>
            <a:pPr indent="-342900" lvl="0" marL="457200" rtl="0" algn="l">
              <a:spcBef>
                <a:spcPts val="0"/>
              </a:spcBef>
              <a:spcAft>
                <a:spcPts val="0"/>
              </a:spcAft>
              <a:buClr>
                <a:srgbClr val="434343"/>
              </a:buClr>
              <a:buSzPts val="1800"/>
              <a:buAutoNum type="arabicPeriod"/>
            </a:pPr>
            <a:r>
              <a:rPr b="1" lang="en-GB" sz="1800">
                <a:solidFill>
                  <a:srgbClr val="434343"/>
                </a:solidFill>
              </a:rPr>
              <a:t>Loreal paris</a:t>
            </a:r>
            <a:endParaRPr b="1" sz="1800">
              <a:solidFill>
                <a:srgbClr val="434343"/>
              </a:solidFill>
            </a:endParaRPr>
          </a:p>
          <a:p>
            <a:pPr indent="-342900" lvl="0" marL="457200" rtl="0" algn="l">
              <a:spcBef>
                <a:spcPts val="0"/>
              </a:spcBef>
              <a:spcAft>
                <a:spcPts val="0"/>
              </a:spcAft>
              <a:buClr>
                <a:srgbClr val="434343"/>
              </a:buClr>
              <a:buSzPts val="1800"/>
              <a:buAutoNum type="arabicPeriod"/>
            </a:pPr>
            <a:r>
              <a:rPr b="1" lang="en-GB" sz="1800">
                <a:solidFill>
                  <a:srgbClr val="434343"/>
                </a:solidFill>
              </a:rPr>
              <a:t>Loreal revitalift</a:t>
            </a:r>
            <a:endParaRPr b="1" sz="1800">
              <a:solidFill>
                <a:srgbClr val="434343"/>
              </a:solidFill>
            </a:endParaRPr>
          </a:p>
          <a:p>
            <a:pPr indent="-342900" lvl="0" marL="457200" rtl="0" algn="l">
              <a:spcBef>
                <a:spcPts val="0"/>
              </a:spcBef>
              <a:spcAft>
                <a:spcPts val="0"/>
              </a:spcAft>
              <a:buClr>
                <a:srgbClr val="434343"/>
              </a:buClr>
              <a:buSzPts val="1800"/>
              <a:buAutoNum type="arabicPeriod"/>
            </a:pPr>
            <a:r>
              <a:rPr b="1" lang="en-GB" sz="1800">
                <a:solidFill>
                  <a:srgbClr val="434343"/>
                </a:solidFill>
              </a:rPr>
              <a:t>Loreal true match</a:t>
            </a:r>
            <a:endParaRPr b="1" sz="1800">
              <a:solidFill>
                <a:srgbClr val="434343"/>
              </a:solidFill>
            </a:endParaRPr>
          </a:p>
          <a:p>
            <a:pPr indent="-342900" lvl="0" marL="457200" rtl="0" algn="l">
              <a:spcBef>
                <a:spcPts val="0"/>
              </a:spcBef>
              <a:spcAft>
                <a:spcPts val="0"/>
              </a:spcAft>
              <a:buClr>
                <a:srgbClr val="434343"/>
              </a:buClr>
              <a:buSzPts val="1800"/>
              <a:buAutoNum type="arabicPeriod"/>
            </a:pPr>
            <a:r>
              <a:rPr b="1" lang="en-GB" sz="1800">
                <a:solidFill>
                  <a:srgbClr val="434343"/>
                </a:solidFill>
              </a:rPr>
              <a:t>Loreal lipstick</a:t>
            </a:r>
            <a:endParaRPr b="1" sz="1800">
              <a:solidFill>
                <a:srgbClr val="434343"/>
              </a:solidFill>
            </a:endParaRPr>
          </a:p>
          <a:p>
            <a:pPr indent="-342900" lvl="0" marL="457200" rtl="0" algn="l">
              <a:spcBef>
                <a:spcPts val="0"/>
              </a:spcBef>
              <a:spcAft>
                <a:spcPts val="0"/>
              </a:spcAft>
              <a:buClr>
                <a:srgbClr val="434343"/>
              </a:buClr>
              <a:buSzPts val="1800"/>
              <a:buAutoNum type="arabicPeriod"/>
            </a:pPr>
            <a:r>
              <a:rPr b="1" lang="en-GB" sz="1800">
                <a:solidFill>
                  <a:srgbClr val="434343"/>
                </a:solidFill>
              </a:rPr>
              <a:t>Loreal age perfect </a:t>
            </a:r>
            <a:endParaRPr b="1" sz="1800">
              <a:solidFill>
                <a:srgbClr val="434343"/>
              </a:solidFill>
            </a:endParaRPr>
          </a:p>
          <a:p>
            <a:pPr indent="-342900" lvl="0" marL="457200" rtl="0" algn="l">
              <a:spcBef>
                <a:spcPts val="0"/>
              </a:spcBef>
              <a:spcAft>
                <a:spcPts val="0"/>
              </a:spcAft>
              <a:buClr>
                <a:srgbClr val="434343"/>
              </a:buClr>
              <a:buSzPts val="1800"/>
              <a:buAutoNum type="arabicPeriod"/>
            </a:pPr>
            <a:r>
              <a:rPr b="1" lang="en-GB" sz="1800">
                <a:solidFill>
                  <a:srgbClr val="434343"/>
                </a:solidFill>
              </a:rPr>
              <a:t>Loreal hair dye</a:t>
            </a:r>
            <a:endParaRPr b="1" sz="1800">
              <a:solidFill>
                <a:srgbClr val="434343"/>
              </a:solidFill>
            </a:endParaRPr>
          </a:p>
          <a:p>
            <a:pPr indent="-342900" lvl="0" marL="457200" rtl="0" algn="l">
              <a:spcBef>
                <a:spcPts val="0"/>
              </a:spcBef>
              <a:spcAft>
                <a:spcPts val="0"/>
              </a:spcAft>
              <a:buClr>
                <a:srgbClr val="434343"/>
              </a:buClr>
              <a:buSzPts val="1800"/>
              <a:buAutoNum type="arabicPeriod"/>
            </a:pPr>
            <a:r>
              <a:rPr b="1" lang="en-GB" sz="1800">
                <a:solidFill>
                  <a:srgbClr val="434343"/>
                </a:solidFill>
              </a:rPr>
              <a:t>Loreal makeup</a:t>
            </a:r>
            <a:endParaRPr b="1" sz="1800">
              <a:solidFill>
                <a:srgbClr val="434343"/>
              </a:solidFill>
            </a:endParaRPr>
          </a:p>
        </p:txBody>
      </p:sp>
      <p:pic>
        <p:nvPicPr>
          <p:cNvPr id="136" name="Google Shape;136;p25"/>
          <p:cNvPicPr preferRelativeResize="0"/>
          <p:nvPr/>
        </p:nvPicPr>
        <p:blipFill rotWithShape="1">
          <a:blip r:embed="rId3">
            <a:alphaModFix/>
          </a:blip>
          <a:srcRect b="10892" l="14874" r="14831" t="7701"/>
          <a:stretch/>
        </p:blipFill>
        <p:spPr>
          <a:xfrm>
            <a:off x="3458175" y="1610525"/>
            <a:ext cx="5480827" cy="28315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6"/>
          <p:cNvSpPr txBox="1"/>
          <p:nvPr/>
        </p:nvSpPr>
        <p:spPr>
          <a:xfrm>
            <a:off x="367375" y="278475"/>
            <a:ext cx="8031300" cy="476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500">
                <a:solidFill>
                  <a:schemeClr val="dk1"/>
                </a:solidFill>
              </a:rPr>
              <a:t>Analyze Competitor keywords (Mac cosmetics India) :</a:t>
            </a:r>
            <a:endParaRPr b="1" sz="2500">
              <a:solidFill>
                <a:schemeClr val="dk1"/>
              </a:solidFill>
            </a:endParaRPr>
          </a:p>
          <a:p>
            <a:pPr indent="0" lvl="0" marL="0" rtl="0" algn="l">
              <a:spcBef>
                <a:spcPts val="0"/>
              </a:spcBef>
              <a:spcAft>
                <a:spcPts val="0"/>
              </a:spcAft>
              <a:buNone/>
            </a:pPr>
            <a:r>
              <a:t/>
            </a:r>
            <a:endParaRPr b="1" sz="2500">
              <a:solidFill>
                <a:schemeClr val="dk1"/>
              </a:solidFill>
            </a:endParaRPr>
          </a:p>
          <a:p>
            <a:pPr indent="0" lvl="0" marL="0" rtl="0" algn="l">
              <a:spcBef>
                <a:spcPts val="0"/>
              </a:spcBef>
              <a:spcAft>
                <a:spcPts val="0"/>
              </a:spcAft>
              <a:buNone/>
            </a:pPr>
            <a:r>
              <a:rPr b="1" lang="en-GB" sz="2200">
                <a:solidFill>
                  <a:srgbClr val="202124"/>
                </a:solidFill>
              </a:rPr>
              <a:t>Major keywords are:</a:t>
            </a:r>
            <a:endParaRPr b="1" sz="2200">
              <a:solidFill>
                <a:srgbClr val="202124"/>
              </a:solidFill>
            </a:endParaRPr>
          </a:p>
          <a:p>
            <a:pPr indent="0" lvl="0" marL="0" rtl="0" algn="l">
              <a:spcBef>
                <a:spcPts val="0"/>
              </a:spcBef>
              <a:spcAft>
                <a:spcPts val="0"/>
              </a:spcAft>
              <a:buNone/>
            </a:pPr>
            <a:r>
              <a:t/>
            </a:r>
            <a:endParaRPr b="1" sz="2200">
              <a:solidFill>
                <a:srgbClr val="0E101A"/>
              </a:solidFill>
            </a:endParaRPr>
          </a:p>
          <a:p>
            <a:pPr indent="-342900" lvl="0" marL="457200" rtl="0" algn="l">
              <a:spcBef>
                <a:spcPts val="0"/>
              </a:spcBef>
              <a:spcAft>
                <a:spcPts val="0"/>
              </a:spcAft>
              <a:buClr>
                <a:srgbClr val="434343"/>
              </a:buClr>
              <a:buSzPts val="1800"/>
              <a:buAutoNum type="arabicPeriod"/>
            </a:pPr>
            <a:r>
              <a:rPr b="1" lang="en-GB" sz="1800">
                <a:solidFill>
                  <a:srgbClr val="434343"/>
                </a:solidFill>
              </a:rPr>
              <a:t>Mac </a:t>
            </a:r>
            <a:endParaRPr b="1" sz="1800">
              <a:solidFill>
                <a:srgbClr val="434343"/>
              </a:solidFill>
            </a:endParaRPr>
          </a:p>
          <a:p>
            <a:pPr indent="-342900" lvl="0" marL="457200" rtl="0" algn="l">
              <a:spcBef>
                <a:spcPts val="0"/>
              </a:spcBef>
              <a:spcAft>
                <a:spcPts val="0"/>
              </a:spcAft>
              <a:buClr>
                <a:srgbClr val="434343"/>
              </a:buClr>
              <a:buSzPts val="1800"/>
              <a:buAutoNum type="arabicPeriod"/>
            </a:pPr>
            <a:r>
              <a:rPr b="1" lang="en-GB" sz="1800">
                <a:solidFill>
                  <a:srgbClr val="434343"/>
                </a:solidFill>
              </a:rPr>
              <a:t>Maccosmetics</a:t>
            </a:r>
            <a:endParaRPr b="1" sz="1800">
              <a:solidFill>
                <a:srgbClr val="434343"/>
              </a:solidFill>
            </a:endParaRPr>
          </a:p>
          <a:p>
            <a:pPr indent="-342900" lvl="0" marL="457200" rtl="0" algn="l">
              <a:spcBef>
                <a:spcPts val="0"/>
              </a:spcBef>
              <a:spcAft>
                <a:spcPts val="0"/>
              </a:spcAft>
              <a:buClr>
                <a:srgbClr val="434343"/>
              </a:buClr>
              <a:buSzPts val="1800"/>
              <a:buAutoNum type="arabicPeriod"/>
            </a:pPr>
            <a:r>
              <a:rPr b="1" lang="en-GB" sz="1800">
                <a:solidFill>
                  <a:srgbClr val="434343"/>
                </a:solidFill>
              </a:rPr>
              <a:t>Mac makeup</a:t>
            </a:r>
            <a:endParaRPr b="1" sz="1800">
              <a:solidFill>
                <a:srgbClr val="434343"/>
              </a:solidFill>
            </a:endParaRPr>
          </a:p>
          <a:p>
            <a:pPr indent="-342900" lvl="0" marL="457200" rtl="0" algn="l">
              <a:spcBef>
                <a:spcPts val="0"/>
              </a:spcBef>
              <a:spcAft>
                <a:spcPts val="0"/>
              </a:spcAft>
              <a:buClr>
                <a:srgbClr val="434343"/>
              </a:buClr>
              <a:buSzPts val="1800"/>
              <a:buAutoNum type="arabicPeriod"/>
            </a:pPr>
            <a:r>
              <a:rPr b="1" lang="en-GB" sz="1800">
                <a:solidFill>
                  <a:srgbClr val="434343"/>
                </a:solidFill>
              </a:rPr>
              <a:t>Mac lipstick</a:t>
            </a:r>
            <a:endParaRPr b="1" sz="1800">
              <a:solidFill>
                <a:srgbClr val="434343"/>
              </a:solidFill>
            </a:endParaRPr>
          </a:p>
          <a:p>
            <a:pPr indent="-342900" lvl="0" marL="457200" rtl="0" algn="l">
              <a:spcBef>
                <a:spcPts val="0"/>
              </a:spcBef>
              <a:spcAft>
                <a:spcPts val="0"/>
              </a:spcAft>
              <a:buClr>
                <a:srgbClr val="434343"/>
              </a:buClr>
              <a:buSzPts val="1800"/>
              <a:buAutoNum type="arabicPeriod"/>
            </a:pPr>
            <a:r>
              <a:rPr b="1" lang="en-GB" sz="1800">
                <a:solidFill>
                  <a:srgbClr val="434343"/>
                </a:solidFill>
              </a:rPr>
              <a:t>Mac foundation</a:t>
            </a:r>
            <a:endParaRPr b="1" sz="1800">
              <a:solidFill>
                <a:srgbClr val="434343"/>
              </a:solidFill>
            </a:endParaRPr>
          </a:p>
          <a:p>
            <a:pPr indent="-342900" lvl="0" marL="457200" rtl="0" algn="l">
              <a:spcBef>
                <a:spcPts val="0"/>
              </a:spcBef>
              <a:spcAft>
                <a:spcPts val="0"/>
              </a:spcAft>
              <a:buClr>
                <a:srgbClr val="434343"/>
              </a:buClr>
              <a:buSzPts val="1800"/>
              <a:buAutoNum type="arabicPeriod"/>
            </a:pPr>
            <a:r>
              <a:rPr b="1" lang="en-GB" sz="1800">
                <a:solidFill>
                  <a:srgbClr val="434343"/>
                </a:solidFill>
              </a:rPr>
              <a:t>Makeup products</a:t>
            </a:r>
            <a:endParaRPr b="1" sz="1800">
              <a:solidFill>
                <a:srgbClr val="434343"/>
              </a:solidFill>
            </a:endParaRPr>
          </a:p>
          <a:p>
            <a:pPr indent="-342900" lvl="0" marL="457200" rtl="0" algn="l">
              <a:spcBef>
                <a:spcPts val="0"/>
              </a:spcBef>
              <a:spcAft>
                <a:spcPts val="0"/>
              </a:spcAft>
              <a:buClr>
                <a:srgbClr val="434343"/>
              </a:buClr>
              <a:buSzPts val="1800"/>
              <a:buAutoNum type="arabicPeriod"/>
            </a:pPr>
            <a:r>
              <a:rPr b="1" lang="en-GB" sz="1800">
                <a:solidFill>
                  <a:srgbClr val="434343"/>
                </a:solidFill>
              </a:rPr>
              <a:t>Mac store near me</a:t>
            </a:r>
            <a:endParaRPr b="1" sz="1800">
              <a:solidFill>
                <a:srgbClr val="434343"/>
              </a:solidFill>
            </a:endParaRPr>
          </a:p>
          <a:p>
            <a:pPr indent="-342900" lvl="0" marL="457200" rtl="0" algn="l">
              <a:spcBef>
                <a:spcPts val="0"/>
              </a:spcBef>
              <a:spcAft>
                <a:spcPts val="0"/>
              </a:spcAft>
              <a:buClr>
                <a:srgbClr val="434343"/>
              </a:buClr>
              <a:buSzPts val="1800"/>
              <a:buAutoNum type="arabicPeriod"/>
            </a:pPr>
            <a:r>
              <a:rPr b="1" lang="en-GB" sz="1800">
                <a:solidFill>
                  <a:srgbClr val="434343"/>
                </a:solidFill>
              </a:rPr>
              <a:t>Mac velvet teddy</a:t>
            </a:r>
            <a:endParaRPr b="1" sz="1800">
              <a:solidFill>
                <a:srgbClr val="434343"/>
              </a:solidFill>
            </a:endParaRPr>
          </a:p>
          <a:p>
            <a:pPr indent="-342900" lvl="0" marL="457200" rtl="0" algn="l">
              <a:spcBef>
                <a:spcPts val="0"/>
              </a:spcBef>
              <a:spcAft>
                <a:spcPts val="0"/>
              </a:spcAft>
              <a:buClr>
                <a:srgbClr val="434343"/>
              </a:buClr>
              <a:buSzPts val="1800"/>
              <a:buAutoNum type="arabicPeriod"/>
            </a:pPr>
            <a:r>
              <a:rPr b="1" lang="en-GB" sz="1800">
                <a:solidFill>
                  <a:srgbClr val="434343"/>
                </a:solidFill>
              </a:rPr>
              <a:t>Mac cosmetics near me</a:t>
            </a:r>
            <a:endParaRPr b="1" sz="1800">
              <a:solidFill>
                <a:srgbClr val="434343"/>
              </a:solidFill>
            </a:endParaRPr>
          </a:p>
          <a:p>
            <a:pPr indent="-342900" lvl="0" marL="457200" rtl="0" algn="l">
              <a:spcBef>
                <a:spcPts val="0"/>
              </a:spcBef>
              <a:spcAft>
                <a:spcPts val="0"/>
              </a:spcAft>
              <a:buClr>
                <a:srgbClr val="434343"/>
              </a:buClr>
              <a:buSzPts val="1800"/>
              <a:buAutoNum type="arabicPeriod"/>
            </a:pPr>
            <a:r>
              <a:rPr b="1" lang="en-GB" sz="1800">
                <a:solidFill>
                  <a:srgbClr val="434343"/>
                </a:solidFill>
              </a:rPr>
              <a:t>Makeup</a:t>
            </a:r>
            <a:endParaRPr b="1" sz="1800">
              <a:solidFill>
                <a:srgbClr val="434343"/>
              </a:solidFill>
            </a:endParaRPr>
          </a:p>
          <a:p>
            <a:pPr indent="0" lvl="0" marL="457200" rtl="0" algn="l">
              <a:spcBef>
                <a:spcPts val="0"/>
              </a:spcBef>
              <a:spcAft>
                <a:spcPts val="0"/>
              </a:spcAft>
              <a:buNone/>
            </a:pPr>
            <a:r>
              <a:t/>
            </a:r>
            <a:endParaRPr b="1" sz="1900">
              <a:solidFill>
                <a:srgbClr val="374151"/>
              </a:solidFill>
            </a:endParaRPr>
          </a:p>
          <a:p>
            <a:pPr indent="0" lvl="0" marL="0" rtl="0" algn="l">
              <a:spcBef>
                <a:spcPts val="0"/>
              </a:spcBef>
              <a:spcAft>
                <a:spcPts val="0"/>
              </a:spcAft>
              <a:buNone/>
            </a:pPr>
            <a:r>
              <a:t/>
            </a:r>
            <a:endParaRPr b="1">
              <a:solidFill>
                <a:srgbClr val="073763"/>
              </a:solidFill>
            </a:endParaRPr>
          </a:p>
          <a:p>
            <a:pPr indent="0" lvl="0" marL="0" rtl="0" algn="l">
              <a:spcBef>
                <a:spcPts val="0"/>
              </a:spcBef>
              <a:spcAft>
                <a:spcPts val="0"/>
              </a:spcAft>
              <a:buNone/>
            </a:pPr>
            <a:r>
              <a:t/>
            </a:r>
            <a:endParaRPr b="1">
              <a:solidFill>
                <a:srgbClr val="073763"/>
              </a:solidFill>
            </a:endParaRPr>
          </a:p>
          <a:p>
            <a:pPr indent="0" lvl="0" marL="0" rtl="0" algn="l">
              <a:spcBef>
                <a:spcPts val="0"/>
              </a:spcBef>
              <a:spcAft>
                <a:spcPts val="0"/>
              </a:spcAft>
              <a:buClr>
                <a:schemeClr val="dk1"/>
              </a:buClr>
              <a:buSzPts val="1100"/>
              <a:buFont typeface="Arial"/>
              <a:buNone/>
            </a:pPr>
            <a:r>
              <a:t/>
            </a:r>
            <a:endParaRPr b="1">
              <a:solidFill>
                <a:srgbClr val="073763"/>
              </a:solidFill>
            </a:endParaRPr>
          </a:p>
        </p:txBody>
      </p:sp>
      <p:pic>
        <p:nvPicPr>
          <p:cNvPr id="142" name="Google Shape;142;p26"/>
          <p:cNvPicPr preferRelativeResize="0"/>
          <p:nvPr/>
        </p:nvPicPr>
        <p:blipFill rotWithShape="1">
          <a:blip r:embed="rId3">
            <a:alphaModFix/>
          </a:blip>
          <a:srcRect b="11055" l="14781" r="14929" t="7538"/>
          <a:stretch/>
        </p:blipFill>
        <p:spPr>
          <a:xfrm>
            <a:off x="3943450" y="1293975"/>
            <a:ext cx="4597877" cy="31064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7"/>
          <p:cNvSpPr txBox="1"/>
          <p:nvPr/>
        </p:nvSpPr>
        <p:spPr>
          <a:xfrm>
            <a:off x="449850" y="74625"/>
            <a:ext cx="8229000" cy="514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500"/>
              <a:t>Long-tail </a:t>
            </a:r>
            <a:r>
              <a:rPr b="1" lang="en-GB" sz="2500"/>
              <a:t>keywords Research :</a:t>
            </a:r>
            <a:endParaRPr b="1" sz="2500"/>
          </a:p>
          <a:p>
            <a:pPr indent="0" lvl="0" marL="0" rtl="0" algn="l">
              <a:spcBef>
                <a:spcPts val="0"/>
              </a:spcBef>
              <a:spcAft>
                <a:spcPts val="0"/>
              </a:spcAft>
              <a:buNone/>
            </a:pPr>
            <a:r>
              <a:t/>
            </a:r>
            <a:endParaRPr b="1" sz="2300"/>
          </a:p>
          <a:p>
            <a:pPr indent="0" lvl="0" marL="0" rtl="0" algn="l">
              <a:spcBef>
                <a:spcPts val="0"/>
              </a:spcBef>
              <a:spcAft>
                <a:spcPts val="0"/>
              </a:spcAft>
              <a:buNone/>
            </a:pPr>
            <a:r>
              <a:rPr b="1" lang="en-GB" sz="1500">
                <a:solidFill>
                  <a:srgbClr val="202124"/>
                </a:solidFill>
                <a:latin typeface="Roboto"/>
                <a:ea typeface="Roboto"/>
                <a:cs typeface="Roboto"/>
                <a:sym typeface="Roboto"/>
              </a:rPr>
              <a:t>Long-tail keywords are specific, longer phrases that users enter into search engines when looking for particular information, products, or services.These keywords are often less common and have lower search volumes compared to broader, more generic terms.</a:t>
            </a:r>
            <a:endParaRPr b="1" sz="1500">
              <a:solidFill>
                <a:srgbClr val="202124"/>
              </a:solidFill>
              <a:latin typeface="Roboto"/>
              <a:ea typeface="Roboto"/>
              <a:cs typeface="Roboto"/>
              <a:sym typeface="Roboto"/>
            </a:endParaRPr>
          </a:p>
          <a:p>
            <a:pPr indent="0" lvl="0" marL="0" rtl="0" algn="l">
              <a:spcBef>
                <a:spcPts val="0"/>
              </a:spcBef>
              <a:spcAft>
                <a:spcPts val="0"/>
              </a:spcAft>
              <a:buNone/>
            </a:pPr>
            <a:r>
              <a:t/>
            </a:r>
            <a:endParaRPr b="1" sz="1500">
              <a:latin typeface="Roboto"/>
              <a:ea typeface="Roboto"/>
              <a:cs typeface="Roboto"/>
              <a:sym typeface="Roboto"/>
            </a:endParaRPr>
          </a:p>
          <a:p>
            <a:pPr indent="-317500" lvl="0" marL="457200" rtl="0" algn="l">
              <a:spcBef>
                <a:spcPts val="0"/>
              </a:spcBef>
              <a:spcAft>
                <a:spcPts val="0"/>
              </a:spcAft>
              <a:buClr>
                <a:srgbClr val="434343"/>
              </a:buClr>
              <a:buSzPts val="1400"/>
              <a:buFont typeface="Roboto"/>
              <a:buAutoNum type="arabicPeriod"/>
            </a:pPr>
            <a:r>
              <a:rPr b="1" lang="en-GB">
                <a:solidFill>
                  <a:srgbClr val="434343"/>
                </a:solidFill>
                <a:latin typeface="Roboto"/>
                <a:ea typeface="Roboto"/>
                <a:cs typeface="Roboto"/>
                <a:sym typeface="Roboto"/>
              </a:rPr>
              <a:t>"Best Lakmé lipstick shades for monsoon"</a:t>
            </a:r>
            <a:endParaRPr b="1">
              <a:solidFill>
                <a:srgbClr val="434343"/>
              </a:solidFill>
              <a:latin typeface="Roboto"/>
              <a:ea typeface="Roboto"/>
              <a:cs typeface="Roboto"/>
              <a:sym typeface="Roboto"/>
            </a:endParaRPr>
          </a:p>
          <a:p>
            <a:pPr indent="-317500" lvl="0" marL="457200" rtl="0" algn="l">
              <a:spcBef>
                <a:spcPts val="0"/>
              </a:spcBef>
              <a:spcAft>
                <a:spcPts val="0"/>
              </a:spcAft>
              <a:buClr>
                <a:srgbClr val="434343"/>
              </a:buClr>
              <a:buSzPts val="1400"/>
              <a:buFont typeface="Roboto"/>
              <a:buAutoNum type="arabicPeriod"/>
            </a:pPr>
            <a:r>
              <a:rPr b="1" lang="en-GB">
                <a:solidFill>
                  <a:srgbClr val="434343"/>
                </a:solidFill>
                <a:latin typeface="Roboto"/>
                <a:ea typeface="Roboto"/>
                <a:cs typeface="Roboto"/>
                <a:sym typeface="Roboto"/>
              </a:rPr>
              <a:t>"Lakmé skincare routine for dry skin"</a:t>
            </a:r>
            <a:endParaRPr b="1">
              <a:solidFill>
                <a:srgbClr val="434343"/>
              </a:solidFill>
              <a:latin typeface="Roboto"/>
              <a:ea typeface="Roboto"/>
              <a:cs typeface="Roboto"/>
              <a:sym typeface="Roboto"/>
            </a:endParaRPr>
          </a:p>
          <a:p>
            <a:pPr indent="-317500" lvl="0" marL="457200" rtl="0" algn="l">
              <a:spcBef>
                <a:spcPts val="0"/>
              </a:spcBef>
              <a:spcAft>
                <a:spcPts val="0"/>
              </a:spcAft>
              <a:buClr>
                <a:srgbClr val="434343"/>
              </a:buClr>
              <a:buSzPts val="1400"/>
              <a:buFont typeface="Roboto"/>
              <a:buAutoNum type="arabicPeriod"/>
            </a:pPr>
            <a:r>
              <a:rPr b="1" lang="en-GB">
                <a:solidFill>
                  <a:srgbClr val="434343"/>
                </a:solidFill>
                <a:latin typeface="Roboto"/>
                <a:ea typeface="Roboto"/>
                <a:cs typeface="Roboto"/>
                <a:sym typeface="Roboto"/>
              </a:rPr>
              <a:t>"Lakmé bridal makeup artist near me"</a:t>
            </a:r>
            <a:endParaRPr b="1">
              <a:solidFill>
                <a:srgbClr val="434343"/>
              </a:solidFill>
              <a:latin typeface="Roboto"/>
              <a:ea typeface="Roboto"/>
              <a:cs typeface="Roboto"/>
              <a:sym typeface="Roboto"/>
            </a:endParaRPr>
          </a:p>
          <a:p>
            <a:pPr indent="-317500" lvl="0" marL="457200" rtl="0" algn="l">
              <a:spcBef>
                <a:spcPts val="0"/>
              </a:spcBef>
              <a:spcAft>
                <a:spcPts val="0"/>
              </a:spcAft>
              <a:buClr>
                <a:srgbClr val="434343"/>
              </a:buClr>
              <a:buSzPts val="1400"/>
              <a:buFont typeface="Roboto"/>
              <a:buAutoNum type="arabicPeriod"/>
            </a:pPr>
            <a:r>
              <a:rPr b="1" lang="en-GB">
                <a:solidFill>
                  <a:srgbClr val="434343"/>
                </a:solidFill>
                <a:latin typeface="Roboto"/>
                <a:ea typeface="Roboto"/>
                <a:cs typeface="Roboto"/>
                <a:sym typeface="Roboto"/>
              </a:rPr>
              <a:t>"Lakmé absolute foundation review"</a:t>
            </a:r>
            <a:endParaRPr b="1">
              <a:solidFill>
                <a:srgbClr val="434343"/>
              </a:solidFill>
              <a:latin typeface="Roboto"/>
              <a:ea typeface="Roboto"/>
              <a:cs typeface="Roboto"/>
              <a:sym typeface="Roboto"/>
            </a:endParaRPr>
          </a:p>
          <a:p>
            <a:pPr indent="-317500" lvl="0" marL="457200" rtl="0" algn="l">
              <a:spcBef>
                <a:spcPts val="0"/>
              </a:spcBef>
              <a:spcAft>
                <a:spcPts val="0"/>
              </a:spcAft>
              <a:buClr>
                <a:srgbClr val="434343"/>
              </a:buClr>
              <a:buSzPts val="1400"/>
              <a:buFont typeface="Roboto"/>
              <a:buAutoNum type="arabicPeriod"/>
            </a:pPr>
            <a:r>
              <a:rPr b="1" lang="en-GB">
                <a:solidFill>
                  <a:srgbClr val="434343"/>
                </a:solidFill>
                <a:latin typeface="Roboto"/>
                <a:ea typeface="Roboto"/>
                <a:cs typeface="Roboto"/>
                <a:sym typeface="Roboto"/>
              </a:rPr>
              <a:t>"Lakmé kajal for sensitive eyes"</a:t>
            </a:r>
            <a:endParaRPr b="1">
              <a:solidFill>
                <a:srgbClr val="434343"/>
              </a:solidFill>
              <a:latin typeface="Roboto"/>
              <a:ea typeface="Roboto"/>
              <a:cs typeface="Roboto"/>
              <a:sym typeface="Roboto"/>
            </a:endParaRPr>
          </a:p>
          <a:p>
            <a:pPr indent="-317500" lvl="0" marL="457200" rtl="0" algn="l">
              <a:spcBef>
                <a:spcPts val="0"/>
              </a:spcBef>
              <a:spcAft>
                <a:spcPts val="0"/>
              </a:spcAft>
              <a:buClr>
                <a:srgbClr val="434343"/>
              </a:buClr>
              <a:buSzPts val="1400"/>
              <a:buFont typeface="Roboto"/>
              <a:buAutoNum type="arabicPeriod"/>
            </a:pPr>
            <a:r>
              <a:rPr b="1" lang="en-GB">
                <a:solidFill>
                  <a:srgbClr val="434343"/>
                </a:solidFill>
                <a:latin typeface="Roboto"/>
                <a:ea typeface="Roboto"/>
                <a:cs typeface="Roboto"/>
                <a:sym typeface="Roboto"/>
              </a:rPr>
              <a:t>"Affordable Lakmé makeup products online"</a:t>
            </a:r>
            <a:endParaRPr b="1">
              <a:solidFill>
                <a:srgbClr val="434343"/>
              </a:solidFill>
              <a:latin typeface="Roboto"/>
              <a:ea typeface="Roboto"/>
              <a:cs typeface="Roboto"/>
              <a:sym typeface="Roboto"/>
            </a:endParaRPr>
          </a:p>
          <a:p>
            <a:pPr indent="-317500" lvl="0" marL="457200" rtl="0" algn="l">
              <a:spcBef>
                <a:spcPts val="0"/>
              </a:spcBef>
              <a:spcAft>
                <a:spcPts val="0"/>
              </a:spcAft>
              <a:buClr>
                <a:srgbClr val="434343"/>
              </a:buClr>
              <a:buSzPts val="1400"/>
              <a:buFont typeface="Roboto"/>
              <a:buAutoNum type="arabicPeriod"/>
            </a:pPr>
            <a:r>
              <a:rPr b="1" lang="en-GB">
                <a:solidFill>
                  <a:srgbClr val="434343"/>
                </a:solidFill>
                <a:latin typeface="Roboto"/>
                <a:ea typeface="Roboto"/>
                <a:cs typeface="Roboto"/>
                <a:sym typeface="Roboto"/>
              </a:rPr>
              <a:t>"Lakmé matte vs. satin finish lipsticks"</a:t>
            </a:r>
            <a:endParaRPr b="1">
              <a:solidFill>
                <a:srgbClr val="434343"/>
              </a:solidFill>
              <a:latin typeface="Roboto"/>
              <a:ea typeface="Roboto"/>
              <a:cs typeface="Roboto"/>
              <a:sym typeface="Roboto"/>
            </a:endParaRPr>
          </a:p>
          <a:p>
            <a:pPr indent="-317500" lvl="0" marL="457200" rtl="0" algn="l">
              <a:spcBef>
                <a:spcPts val="0"/>
              </a:spcBef>
              <a:spcAft>
                <a:spcPts val="0"/>
              </a:spcAft>
              <a:buClr>
                <a:srgbClr val="434343"/>
              </a:buClr>
              <a:buSzPts val="1400"/>
              <a:buFont typeface="Roboto"/>
              <a:buAutoNum type="arabicPeriod"/>
            </a:pPr>
            <a:r>
              <a:rPr b="1" lang="en-GB">
                <a:solidFill>
                  <a:srgbClr val="434343"/>
                </a:solidFill>
                <a:latin typeface="Roboto"/>
                <a:ea typeface="Roboto"/>
                <a:cs typeface="Roboto"/>
                <a:sym typeface="Roboto"/>
              </a:rPr>
              <a:t>"Lakmé skincare products for acne-prone skin"</a:t>
            </a:r>
            <a:endParaRPr b="1">
              <a:solidFill>
                <a:srgbClr val="434343"/>
              </a:solidFill>
              <a:latin typeface="Roboto"/>
              <a:ea typeface="Roboto"/>
              <a:cs typeface="Roboto"/>
              <a:sym typeface="Roboto"/>
            </a:endParaRPr>
          </a:p>
          <a:p>
            <a:pPr indent="-317500" lvl="0" marL="457200" rtl="0" algn="l">
              <a:spcBef>
                <a:spcPts val="0"/>
              </a:spcBef>
              <a:spcAft>
                <a:spcPts val="0"/>
              </a:spcAft>
              <a:buClr>
                <a:srgbClr val="434343"/>
              </a:buClr>
              <a:buSzPts val="1400"/>
              <a:buFont typeface="Roboto"/>
              <a:buAutoNum type="arabicPeriod"/>
            </a:pPr>
            <a:r>
              <a:rPr b="1" lang="en-GB">
                <a:solidFill>
                  <a:srgbClr val="434343"/>
                </a:solidFill>
                <a:latin typeface="Roboto"/>
                <a:ea typeface="Roboto"/>
                <a:cs typeface="Roboto"/>
                <a:sym typeface="Roboto"/>
              </a:rPr>
              <a:t>"Lakmé iconic mascara lengthening review"</a:t>
            </a:r>
            <a:endParaRPr b="1">
              <a:solidFill>
                <a:srgbClr val="434343"/>
              </a:solidFill>
              <a:latin typeface="Roboto"/>
              <a:ea typeface="Roboto"/>
              <a:cs typeface="Roboto"/>
              <a:sym typeface="Roboto"/>
            </a:endParaRPr>
          </a:p>
          <a:p>
            <a:pPr indent="-317500" lvl="0" marL="457200" rtl="0" algn="l">
              <a:spcBef>
                <a:spcPts val="0"/>
              </a:spcBef>
              <a:spcAft>
                <a:spcPts val="0"/>
              </a:spcAft>
              <a:buClr>
                <a:srgbClr val="434343"/>
              </a:buClr>
              <a:buSzPts val="1400"/>
              <a:buFont typeface="Roboto"/>
              <a:buAutoNum type="arabicPeriod"/>
            </a:pPr>
            <a:r>
              <a:rPr b="1" lang="en-GB">
                <a:solidFill>
                  <a:srgbClr val="434343"/>
                </a:solidFill>
                <a:latin typeface="Roboto"/>
                <a:ea typeface="Roboto"/>
                <a:cs typeface="Roboto"/>
                <a:sym typeface="Roboto"/>
              </a:rPr>
              <a:t>"Lakmé new launch 2023: product review"</a:t>
            </a:r>
            <a:endParaRPr b="1">
              <a:solidFill>
                <a:srgbClr val="434343"/>
              </a:solidFill>
              <a:latin typeface="Roboto"/>
              <a:ea typeface="Roboto"/>
              <a:cs typeface="Roboto"/>
              <a:sym typeface="Roboto"/>
            </a:endParaRPr>
          </a:p>
          <a:p>
            <a:pPr indent="-317500" lvl="0" marL="457200" rtl="0" algn="l">
              <a:spcBef>
                <a:spcPts val="0"/>
              </a:spcBef>
              <a:spcAft>
                <a:spcPts val="0"/>
              </a:spcAft>
              <a:buClr>
                <a:srgbClr val="434343"/>
              </a:buClr>
              <a:buSzPts val="1400"/>
              <a:buFont typeface="Roboto"/>
              <a:buAutoNum type="arabicPeriod"/>
            </a:pPr>
            <a:r>
              <a:rPr b="1" lang="en-GB">
                <a:solidFill>
                  <a:srgbClr val="434343"/>
                </a:solidFill>
                <a:latin typeface="Roboto"/>
                <a:ea typeface="Roboto"/>
                <a:cs typeface="Roboto"/>
                <a:sym typeface="Roboto"/>
              </a:rPr>
              <a:t>"Lakmé foundation for oily and acne-prone skin"</a:t>
            </a:r>
            <a:endParaRPr b="1">
              <a:solidFill>
                <a:srgbClr val="434343"/>
              </a:solidFill>
              <a:latin typeface="Roboto"/>
              <a:ea typeface="Roboto"/>
              <a:cs typeface="Roboto"/>
              <a:sym typeface="Roboto"/>
            </a:endParaRPr>
          </a:p>
          <a:p>
            <a:pPr indent="-317500" lvl="0" marL="457200" rtl="0" algn="l">
              <a:spcBef>
                <a:spcPts val="0"/>
              </a:spcBef>
              <a:spcAft>
                <a:spcPts val="0"/>
              </a:spcAft>
              <a:buClr>
                <a:srgbClr val="434343"/>
              </a:buClr>
              <a:buSzPts val="1400"/>
              <a:buFont typeface="Roboto"/>
              <a:buAutoNum type="arabicPeriod"/>
            </a:pPr>
            <a:r>
              <a:rPr b="1" lang="en-GB">
                <a:solidFill>
                  <a:srgbClr val="434343"/>
                </a:solidFill>
                <a:latin typeface="Roboto"/>
                <a:ea typeface="Roboto"/>
                <a:cs typeface="Roboto"/>
                <a:sym typeface="Roboto"/>
              </a:rPr>
              <a:t>"Lakmé makeup tips for evening parties"</a:t>
            </a:r>
            <a:endParaRPr b="1">
              <a:solidFill>
                <a:srgbClr val="434343"/>
              </a:solidFill>
              <a:latin typeface="Roboto"/>
              <a:ea typeface="Roboto"/>
              <a:cs typeface="Roboto"/>
              <a:sym typeface="Roboto"/>
            </a:endParaRPr>
          </a:p>
          <a:p>
            <a:pPr indent="-317500" lvl="0" marL="457200" rtl="0" algn="l">
              <a:spcBef>
                <a:spcPts val="0"/>
              </a:spcBef>
              <a:spcAft>
                <a:spcPts val="0"/>
              </a:spcAft>
              <a:buClr>
                <a:srgbClr val="434343"/>
              </a:buClr>
              <a:buSzPts val="1400"/>
              <a:buFont typeface="Roboto"/>
              <a:buAutoNum type="arabicPeriod"/>
            </a:pPr>
            <a:r>
              <a:rPr b="1" lang="en-GB">
                <a:solidFill>
                  <a:srgbClr val="434343"/>
                </a:solidFill>
                <a:latin typeface="Roboto"/>
                <a:ea typeface="Roboto"/>
                <a:cs typeface="Roboto"/>
                <a:sym typeface="Roboto"/>
              </a:rPr>
              <a:t>"Lakmé eye makeup for small eyes"</a:t>
            </a:r>
            <a:endParaRPr b="1">
              <a:solidFill>
                <a:srgbClr val="434343"/>
              </a:solidFill>
              <a:latin typeface="Roboto"/>
              <a:ea typeface="Roboto"/>
              <a:cs typeface="Roboto"/>
              <a:sym typeface="Roboto"/>
            </a:endParaRPr>
          </a:p>
          <a:p>
            <a:pPr indent="-317500" lvl="0" marL="457200" rtl="0" algn="l">
              <a:spcBef>
                <a:spcPts val="0"/>
              </a:spcBef>
              <a:spcAft>
                <a:spcPts val="0"/>
              </a:spcAft>
              <a:buClr>
                <a:srgbClr val="434343"/>
              </a:buClr>
              <a:buSzPts val="1400"/>
              <a:buFont typeface="Roboto"/>
              <a:buAutoNum type="arabicPeriod"/>
            </a:pPr>
            <a:r>
              <a:rPr b="1" lang="en-GB">
                <a:solidFill>
                  <a:srgbClr val="434343"/>
                </a:solidFill>
                <a:latin typeface="Roboto"/>
                <a:ea typeface="Roboto"/>
                <a:cs typeface="Roboto"/>
                <a:sym typeface="Roboto"/>
              </a:rPr>
              <a:t>"Lakmé organic skincare products for sensitive skin"</a:t>
            </a:r>
            <a:endParaRPr b="1">
              <a:solidFill>
                <a:srgbClr val="434343"/>
              </a:solidFill>
              <a:latin typeface="Roboto"/>
              <a:ea typeface="Roboto"/>
              <a:cs typeface="Roboto"/>
              <a:sym typeface="Roboto"/>
            </a:endParaRPr>
          </a:p>
          <a:p>
            <a:pPr indent="-317500" lvl="0" marL="457200" rtl="0" algn="l">
              <a:spcBef>
                <a:spcPts val="0"/>
              </a:spcBef>
              <a:spcAft>
                <a:spcPts val="0"/>
              </a:spcAft>
              <a:buClr>
                <a:srgbClr val="434343"/>
              </a:buClr>
              <a:buSzPts val="1400"/>
              <a:buFont typeface="Roboto"/>
              <a:buAutoNum type="arabicPeriod"/>
            </a:pPr>
            <a:r>
              <a:rPr b="1" lang="en-GB">
                <a:solidFill>
                  <a:srgbClr val="434343"/>
                </a:solidFill>
                <a:latin typeface="Roboto"/>
                <a:ea typeface="Roboto"/>
                <a:cs typeface="Roboto"/>
                <a:sym typeface="Roboto"/>
              </a:rPr>
              <a:t>"Lakmé hair care routine for damaged hair"</a:t>
            </a:r>
            <a:endParaRPr b="1">
              <a:solidFill>
                <a:srgbClr val="434343"/>
              </a:solidFill>
              <a:latin typeface="Roboto"/>
              <a:ea typeface="Roboto"/>
              <a:cs typeface="Roboto"/>
              <a:sym typeface="Roboto"/>
            </a:endParaRPr>
          </a:p>
          <a:p>
            <a:pPr indent="0" lvl="0" marL="457200" rtl="0" algn="l">
              <a:spcBef>
                <a:spcPts val="0"/>
              </a:spcBef>
              <a:spcAft>
                <a:spcPts val="0"/>
              </a:spcAft>
              <a:buNone/>
            </a:pPr>
            <a:r>
              <a:t/>
            </a:r>
            <a:endParaRPr b="1">
              <a:solidFill>
                <a:srgbClr val="37415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8"/>
          <p:cNvSpPr txBox="1"/>
          <p:nvPr/>
        </p:nvSpPr>
        <p:spPr>
          <a:xfrm>
            <a:off x="86400" y="53850"/>
            <a:ext cx="8971200" cy="503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500">
                <a:solidFill>
                  <a:schemeClr val="dk1"/>
                </a:solidFill>
              </a:rPr>
              <a:t>On page optimization :</a:t>
            </a:r>
            <a:endParaRPr b="1" sz="2500">
              <a:solidFill>
                <a:schemeClr val="dk1"/>
              </a:solidFill>
            </a:endParaRPr>
          </a:p>
          <a:p>
            <a:pPr indent="0" lvl="0" marL="0" rtl="0" algn="l">
              <a:spcBef>
                <a:spcPts val="0"/>
              </a:spcBef>
              <a:spcAft>
                <a:spcPts val="0"/>
              </a:spcAft>
              <a:buNone/>
            </a:pPr>
            <a:r>
              <a:t/>
            </a:r>
            <a:endParaRPr b="1" sz="1100">
              <a:solidFill>
                <a:schemeClr val="dk1"/>
              </a:solidFill>
            </a:endParaRPr>
          </a:p>
          <a:p>
            <a:pPr indent="0" lvl="0" marL="0" rtl="0" algn="l">
              <a:spcBef>
                <a:spcPts val="0"/>
              </a:spcBef>
              <a:spcAft>
                <a:spcPts val="0"/>
              </a:spcAft>
              <a:buNone/>
            </a:pPr>
            <a:r>
              <a:rPr b="1" lang="en-GB" sz="1600">
                <a:solidFill>
                  <a:srgbClr val="202124"/>
                </a:solidFill>
              </a:rPr>
              <a:t>Meta Title:</a:t>
            </a:r>
            <a:endParaRPr b="1" sz="1500">
              <a:solidFill>
                <a:srgbClr val="202124"/>
              </a:solidFill>
            </a:endParaRPr>
          </a:p>
          <a:p>
            <a:pPr indent="0" lvl="0" marL="0" rtl="0" algn="l">
              <a:spcBef>
                <a:spcPts val="0"/>
              </a:spcBef>
              <a:spcAft>
                <a:spcPts val="0"/>
              </a:spcAft>
              <a:buClr>
                <a:schemeClr val="dk1"/>
              </a:buClr>
              <a:buSzPts val="1100"/>
              <a:buFont typeface="Arial"/>
              <a:buNone/>
            </a:pPr>
            <a:r>
              <a:rPr b="1" lang="en-GB" sz="1500">
                <a:solidFill>
                  <a:srgbClr val="374151"/>
                </a:solidFill>
              </a:rPr>
              <a:t>Discover the Best Lakme Cosmetics for Your Beauty Regimen | Lakme India</a:t>
            </a:r>
            <a:endParaRPr b="1" sz="1500">
              <a:solidFill>
                <a:srgbClr val="374151"/>
              </a:solidFill>
            </a:endParaRPr>
          </a:p>
          <a:p>
            <a:pPr indent="0" lvl="0" marL="0" rtl="0" algn="l">
              <a:spcBef>
                <a:spcPts val="0"/>
              </a:spcBef>
              <a:spcAft>
                <a:spcPts val="0"/>
              </a:spcAft>
              <a:buNone/>
            </a:pPr>
            <a:r>
              <a:rPr b="1" lang="en-GB" sz="1600">
                <a:solidFill>
                  <a:srgbClr val="202124"/>
                </a:solidFill>
              </a:rPr>
              <a:t>Meta Description:</a:t>
            </a:r>
            <a:endParaRPr b="1" sz="1600">
              <a:solidFill>
                <a:srgbClr val="202124"/>
              </a:solidFill>
            </a:endParaRPr>
          </a:p>
          <a:p>
            <a:pPr indent="0" lvl="0" marL="0" rtl="0" algn="l">
              <a:spcBef>
                <a:spcPts val="0"/>
              </a:spcBef>
              <a:spcAft>
                <a:spcPts val="0"/>
              </a:spcAft>
              <a:buClr>
                <a:schemeClr val="dk1"/>
              </a:buClr>
              <a:buSzPts val="1100"/>
              <a:buFont typeface="Arial"/>
              <a:buNone/>
            </a:pPr>
            <a:r>
              <a:rPr b="1" lang="en-GB" sz="1500">
                <a:solidFill>
                  <a:srgbClr val="374151"/>
                </a:solidFill>
              </a:rPr>
              <a:t>Elevate your beauty routine with Lakme's top-notch cosmetics and expert beauty tips. Explore our range of makeup products and unleash your inner diva. Visit Lakme India now!</a:t>
            </a:r>
            <a:endParaRPr b="1" sz="1500">
              <a:solidFill>
                <a:schemeClr val="dk1"/>
              </a:solidFill>
            </a:endParaRPr>
          </a:p>
          <a:p>
            <a:pPr indent="0" lvl="0" marL="0" rtl="0" algn="l">
              <a:spcBef>
                <a:spcPts val="0"/>
              </a:spcBef>
              <a:spcAft>
                <a:spcPts val="0"/>
              </a:spcAft>
              <a:buClr>
                <a:schemeClr val="dk1"/>
              </a:buClr>
              <a:buSzPts val="1100"/>
              <a:buFont typeface="Arial"/>
              <a:buNone/>
            </a:pPr>
            <a:r>
              <a:t/>
            </a:r>
            <a:endParaRPr b="1" sz="1200">
              <a:solidFill>
                <a:schemeClr val="dk1"/>
              </a:solidFill>
            </a:endParaRPr>
          </a:p>
          <a:p>
            <a:pPr indent="0" lvl="0" marL="0" rtl="0" algn="l">
              <a:spcBef>
                <a:spcPts val="0"/>
              </a:spcBef>
              <a:spcAft>
                <a:spcPts val="0"/>
              </a:spcAft>
              <a:buNone/>
            </a:pPr>
            <a:r>
              <a:rPr b="1" lang="en-GB" sz="1800">
                <a:solidFill>
                  <a:schemeClr val="dk1"/>
                </a:solidFill>
              </a:rPr>
              <a:t>Content optimization:</a:t>
            </a:r>
            <a:endParaRPr b="1" sz="1800">
              <a:solidFill>
                <a:schemeClr val="dk1"/>
              </a:solidFill>
            </a:endParaRPr>
          </a:p>
          <a:p>
            <a:pPr indent="0" lvl="0" marL="0" rtl="0" algn="l">
              <a:spcBef>
                <a:spcPts val="0"/>
              </a:spcBef>
              <a:spcAft>
                <a:spcPts val="0"/>
              </a:spcAft>
              <a:buNone/>
            </a:pPr>
            <a:r>
              <a:rPr b="1" lang="en-GB">
                <a:solidFill>
                  <a:srgbClr val="434343"/>
                </a:solidFill>
              </a:rPr>
              <a:t>Welcome to Lakme India, your ultimate destination for top-quality cosmetics and expert beauty tips. We understand the importance of feeling confident in your own skin and expressing your unique beauty. Our extensive range of Lakme products is designed to help you achieve that flawless look you've always desired. Whether you're a makeup enthusiast or a beauty beginner, we have something special for everyone!</a:t>
            </a:r>
            <a:endParaRPr b="1">
              <a:solidFill>
                <a:srgbClr val="434343"/>
              </a:solidFill>
            </a:endParaRPr>
          </a:p>
          <a:p>
            <a:pPr indent="0" lvl="0" marL="0" rtl="0" algn="l">
              <a:spcBef>
                <a:spcPts val="0"/>
              </a:spcBef>
              <a:spcAft>
                <a:spcPts val="0"/>
              </a:spcAft>
              <a:buClr>
                <a:schemeClr val="dk1"/>
              </a:buClr>
              <a:buSzPts val="1100"/>
              <a:buFont typeface="Arial"/>
              <a:buNone/>
            </a:pPr>
            <a:r>
              <a:t/>
            </a:r>
            <a:endParaRPr b="1">
              <a:solidFill>
                <a:srgbClr val="434343"/>
              </a:solidFill>
            </a:endParaRPr>
          </a:p>
          <a:p>
            <a:pPr indent="0" lvl="0" marL="0" rtl="0" algn="l">
              <a:spcBef>
                <a:spcPts val="0"/>
              </a:spcBef>
              <a:spcAft>
                <a:spcPts val="0"/>
              </a:spcAft>
              <a:buClr>
                <a:schemeClr val="dk1"/>
              </a:buClr>
              <a:buSzPts val="1100"/>
              <a:buFont typeface="Arial"/>
              <a:buNone/>
            </a:pPr>
            <a:r>
              <a:rPr b="1" lang="en-GB" u="sng">
                <a:solidFill>
                  <a:srgbClr val="202124"/>
                </a:solidFill>
              </a:rPr>
              <a:t>Unleash Your Beauty Potential with Lakme Cosmetics:</a:t>
            </a:r>
            <a:endParaRPr b="1" u="sng">
              <a:solidFill>
                <a:srgbClr val="202124"/>
              </a:solidFill>
            </a:endParaRPr>
          </a:p>
          <a:p>
            <a:pPr indent="0" lvl="0" marL="0" rtl="0" algn="l">
              <a:spcBef>
                <a:spcPts val="0"/>
              </a:spcBef>
              <a:spcAft>
                <a:spcPts val="0"/>
              </a:spcAft>
              <a:buClr>
                <a:schemeClr val="dk1"/>
              </a:buClr>
              <a:buSzPts val="1100"/>
              <a:buFont typeface="Arial"/>
              <a:buNone/>
            </a:pPr>
            <a:r>
              <a:rPr b="1" lang="en-GB">
                <a:solidFill>
                  <a:srgbClr val="434343"/>
                </a:solidFill>
              </a:rPr>
              <a:t>Discover a wide range of Lakme cosmetics that cater to all your makeup needs. From dazzling lipsticks to long-lasting foundations and volumizing mascaras, we have it all. Our products are formulated with care and precision, ensuring that you get the best in terms of quality and performance.</a:t>
            </a:r>
            <a:endParaRPr b="1">
              <a:solidFill>
                <a:srgbClr val="434343"/>
              </a:solidFill>
            </a:endParaRPr>
          </a:p>
          <a:p>
            <a:pPr indent="0" lvl="0" marL="0" rtl="0" algn="l">
              <a:spcBef>
                <a:spcPts val="0"/>
              </a:spcBef>
              <a:spcAft>
                <a:spcPts val="0"/>
              </a:spcAft>
              <a:buClr>
                <a:schemeClr val="dk1"/>
              </a:buClr>
              <a:buSzPts val="1100"/>
              <a:buFont typeface="Arial"/>
              <a:buNone/>
            </a:pPr>
            <a:r>
              <a:rPr b="1" lang="en-GB">
                <a:solidFill>
                  <a:srgbClr val="434343"/>
                </a:solidFill>
              </a:rPr>
              <a:t>Explore our makeup essentials that are suitable for all skin types and tones. Be it a subtle, everyday look or a glamorous evening makeover, Lakme has the perfect products to suit your mood and occasion.</a:t>
            </a:r>
            <a:endParaRPr b="1">
              <a:solidFill>
                <a:srgbClr val="434343"/>
              </a:solidFill>
            </a:endParaRPr>
          </a:p>
          <a:p>
            <a:pPr indent="0" lvl="0" marL="0" rtl="0" algn="l">
              <a:spcBef>
                <a:spcPts val="0"/>
              </a:spcBef>
              <a:spcAft>
                <a:spcPts val="0"/>
              </a:spcAft>
              <a:buNone/>
            </a:pPr>
            <a:r>
              <a:t/>
            </a:r>
            <a:endParaRPr b="1" sz="1200">
              <a:solidFill>
                <a:srgbClr val="434343"/>
              </a:solidFill>
            </a:endParaRPr>
          </a:p>
          <a:p>
            <a:pPr indent="0" lvl="0" marL="0" rtl="0" algn="l">
              <a:spcBef>
                <a:spcPts val="0"/>
              </a:spcBef>
              <a:spcAft>
                <a:spcPts val="0"/>
              </a:spcAft>
              <a:buNone/>
            </a:pPr>
            <a:r>
              <a:t/>
            </a:r>
            <a:endParaRPr b="1" sz="1300">
              <a:solidFill>
                <a:srgbClr val="37415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9"/>
          <p:cNvSpPr txBox="1"/>
          <p:nvPr/>
        </p:nvSpPr>
        <p:spPr>
          <a:xfrm>
            <a:off x="92475" y="93525"/>
            <a:ext cx="8933700" cy="49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u="sng">
                <a:solidFill>
                  <a:srgbClr val="202124"/>
                </a:solidFill>
              </a:rPr>
              <a:t>Achieve a Flawless Base with Lakme Foundation:</a:t>
            </a:r>
            <a:endParaRPr b="1" u="sng">
              <a:solidFill>
                <a:srgbClr val="202124"/>
              </a:solidFill>
            </a:endParaRPr>
          </a:p>
          <a:p>
            <a:pPr indent="0" lvl="0" marL="0" rtl="0" algn="l">
              <a:spcBef>
                <a:spcPts val="0"/>
              </a:spcBef>
              <a:spcAft>
                <a:spcPts val="0"/>
              </a:spcAft>
              <a:buClr>
                <a:schemeClr val="dk1"/>
              </a:buClr>
              <a:buSzPts val="1100"/>
              <a:buFont typeface="Arial"/>
              <a:buNone/>
            </a:pPr>
            <a:r>
              <a:rPr b="1" lang="en-GB">
                <a:solidFill>
                  <a:srgbClr val="434343"/>
                </a:solidFill>
              </a:rPr>
              <a:t>The key to any great makeup look is a flawless base. Our Lakme foundations offer a wide range of shades and formulations, catering to different skin types and concerns. Whether you have dry, oily, or combination skin, our foundations provide seamless coverage that lasts all day long.</a:t>
            </a:r>
            <a:endParaRPr b="1">
              <a:solidFill>
                <a:srgbClr val="434343"/>
              </a:solidFill>
            </a:endParaRPr>
          </a:p>
          <a:p>
            <a:pPr indent="0" lvl="0" marL="0" rtl="0" algn="l">
              <a:spcBef>
                <a:spcPts val="0"/>
              </a:spcBef>
              <a:spcAft>
                <a:spcPts val="0"/>
              </a:spcAft>
              <a:buClr>
                <a:schemeClr val="dk1"/>
              </a:buClr>
              <a:buSzPts val="1100"/>
              <a:buFont typeface="Arial"/>
              <a:buNone/>
            </a:pPr>
            <a:r>
              <a:t/>
            </a:r>
            <a:endParaRPr b="1">
              <a:solidFill>
                <a:srgbClr val="434343"/>
              </a:solidFill>
            </a:endParaRPr>
          </a:p>
          <a:p>
            <a:pPr indent="0" lvl="0" marL="0" rtl="0" algn="l">
              <a:spcBef>
                <a:spcPts val="0"/>
              </a:spcBef>
              <a:spcAft>
                <a:spcPts val="0"/>
              </a:spcAft>
              <a:buNone/>
            </a:pPr>
            <a:r>
              <a:rPr b="1" lang="en-GB" u="sng">
                <a:solidFill>
                  <a:srgbClr val="202124"/>
                </a:solidFill>
              </a:rPr>
              <a:t>Magnify Your Lashes with Lakme Mascara:</a:t>
            </a:r>
            <a:endParaRPr b="1" u="sng">
              <a:solidFill>
                <a:srgbClr val="202124"/>
              </a:solidFill>
            </a:endParaRPr>
          </a:p>
          <a:p>
            <a:pPr indent="0" lvl="0" marL="0" rtl="0" algn="l">
              <a:spcBef>
                <a:spcPts val="0"/>
              </a:spcBef>
              <a:spcAft>
                <a:spcPts val="0"/>
              </a:spcAft>
              <a:buNone/>
            </a:pPr>
            <a:r>
              <a:rPr b="1" lang="en-GB">
                <a:solidFill>
                  <a:srgbClr val="434343"/>
                </a:solidFill>
              </a:rPr>
              <a:t>Eyes are the window to the soul, and what better way to make them pop than with our volumizing Lakme mascara? Our mascaras are designed to give your lashes that extra length and volume, making your eyes look mesmerizingly beautiful.</a:t>
            </a:r>
            <a:endParaRPr b="1">
              <a:solidFill>
                <a:srgbClr val="434343"/>
              </a:solidFill>
            </a:endParaRPr>
          </a:p>
          <a:p>
            <a:pPr indent="0" lvl="0" marL="0" rtl="0" algn="l">
              <a:spcBef>
                <a:spcPts val="0"/>
              </a:spcBef>
              <a:spcAft>
                <a:spcPts val="0"/>
              </a:spcAft>
              <a:buNone/>
            </a:pPr>
            <a:r>
              <a:rPr b="1" lang="en-GB">
                <a:solidFill>
                  <a:srgbClr val="434343"/>
                </a:solidFill>
              </a:rPr>
              <a:t>Explore our mascara collection and find the one that suits your lash needs the best.</a:t>
            </a:r>
            <a:endParaRPr b="1">
              <a:solidFill>
                <a:srgbClr val="434343"/>
              </a:solidFill>
            </a:endParaRPr>
          </a:p>
          <a:p>
            <a:pPr indent="0" lvl="0" marL="0" rtl="0" algn="l">
              <a:spcBef>
                <a:spcPts val="0"/>
              </a:spcBef>
              <a:spcAft>
                <a:spcPts val="0"/>
              </a:spcAft>
              <a:buNone/>
            </a:pPr>
            <a:r>
              <a:t/>
            </a:r>
            <a:endParaRPr b="1">
              <a:solidFill>
                <a:srgbClr val="202124"/>
              </a:solidFill>
            </a:endParaRPr>
          </a:p>
          <a:p>
            <a:pPr indent="0" lvl="0" marL="0" rtl="0" algn="l">
              <a:spcBef>
                <a:spcPts val="0"/>
              </a:spcBef>
              <a:spcAft>
                <a:spcPts val="0"/>
              </a:spcAft>
              <a:buNone/>
            </a:pPr>
            <a:r>
              <a:rPr b="1" lang="en-GB" u="sng">
                <a:solidFill>
                  <a:srgbClr val="202124"/>
                </a:solidFill>
              </a:rPr>
              <a:t>Expert Beauty Tips and Regimens:</a:t>
            </a:r>
            <a:endParaRPr b="1" u="sng">
              <a:solidFill>
                <a:srgbClr val="202124"/>
              </a:solidFill>
            </a:endParaRPr>
          </a:p>
          <a:p>
            <a:pPr indent="0" lvl="0" marL="0" rtl="0" algn="l">
              <a:spcBef>
                <a:spcPts val="0"/>
              </a:spcBef>
              <a:spcAft>
                <a:spcPts val="0"/>
              </a:spcAft>
              <a:buNone/>
            </a:pPr>
            <a:r>
              <a:rPr b="1" lang="en-GB">
                <a:solidFill>
                  <a:srgbClr val="434343"/>
                </a:solidFill>
              </a:rPr>
              <a:t>Beauty is not just about the products you use but also the care you give your skin. Check out our "Beauty Tips" section to uncover professional beauty advice, skincare routines, and makeup hacks shared by industry experts.</a:t>
            </a:r>
            <a:endParaRPr b="1">
              <a:solidFill>
                <a:srgbClr val="434343"/>
              </a:solidFill>
            </a:endParaRPr>
          </a:p>
          <a:p>
            <a:pPr indent="0" lvl="0" marL="0" rtl="0" algn="l">
              <a:spcBef>
                <a:spcPts val="0"/>
              </a:spcBef>
              <a:spcAft>
                <a:spcPts val="0"/>
              </a:spcAft>
              <a:buNone/>
            </a:pPr>
            <a:r>
              <a:rPr b="1" lang="en-GB">
                <a:solidFill>
                  <a:srgbClr val="434343"/>
                </a:solidFill>
              </a:rPr>
              <a:t>Discover a comprehensive skincare routine that keeps your skin glowing and healthy.</a:t>
            </a:r>
            <a:endParaRPr b="1">
              <a:solidFill>
                <a:srgbClr val="434343"/>
              </a:solidFill>
            </a:endParaRPr>
          </a:p>
          <a:p>
            <a:pPr indent="0" lvl="0" marL="0" rtl="0" algn="l">
              <a:spcBef>
                <a:spcPts val="0"/>
              </a:spcBef>
              <a:spcAft>
                <a:spcPts val="0"/>
              </a:spcAft>
              <a:buNone/>
            </a:pPr>
            <a:r>
              <a:t/>
            </a:r>
            <a:endParaRPr b="1">
              <a:solidFill>
                <a:srgbClr val="434343"/>
              </a:solidFill>
            </a:endParaRPr>
          </a:p>
          <a:p>
            <a:pPr indent="0" lvl="0" marL="0" rtl="0" algn="l">
              <a:spcBef>
                <a:spcPts val="0"/>
              </a:spcBef>
              <a:spcAft>
                <a:spcPts val="0"/>
              </a:spcAft>
              <a:buNone/>
            </a:pPr>
            <a:r>
              <a:rPr b="1" lang="en-GB">
                <a:solidFill>
                  <a:srgbClr val="434343"/>
                </a:solidFill>
              </a:rPr>
              <a:t>At Lakme India, we believe that every individual is beautiful in their own way. Our goal is to enhance your beauty and empower you to embrace your uniqueness. Explore our range of Lakme cosmetics, follow our expert beauty tips, and embrace the journey to a more confident and beautiful you.</a:t>
            </a:r>
            <a:endParaRPr b="1">
              <a:solidFill>
                <a:srgbClr val="434343"/>
              </a:solidFill>
            </a:endParaRPr>
          </a:p>
          <a:p>
            <a:pPr indent="0" lvl="0" marL="0" rtl="0" algn="l">
              <a:spcBef>
                <a:spcPts val="0"/>
              </a:spcBef>
              <a:spcAft>
                <a:spcPts val="0"/>
              </a:spcAft>
              <a:buNone/>
            </a:pPr>
            <a:r>
              <a:rPr b="1" lang="en-GB">
                <a:solidFill>
                  <a:srgbClr val="434343"/>
                </a:solidFill>
              </a:rPr>
              <a:t>So what are you waiting for? Unleash the diva within you with Lakme India n</a:t>
            </a:r>
            <a:r>
              <a:rPr b="1" lang="en-GB">
                <a:solidFill>
                  <a:srgbClr val="374151"/>
                </a:solidFill>
              </a:rPr>
              <a:t>ow!!!</a:t>
            </a:r>
            <a:endParaRPr b="1">
              <a:solidFill>
                <a:srgbClr val="374151"/>
              </a:solidFill>
            </a:endParaRPr>
          </a:p>
          <a:p>
            <a:pPr indent="0" lvl="0" marL="0" rtl="0" algn="l">
              <a:spcBef>
                <a:spcPts val="0"/>
              </a:spcBef>
              <a:spcAft>
                <a:spcPts val="0"/>
              </a:spcAft>
              <a:buClr>
                <a:schemeClr val="dk1"/>
              </a:buClr>
              <a:buSzPts val="1100"/>
              <a:buFont typeface="Arial"/>
              <a:buNone/>
            </a:pPr>
            <a:r>
              <a:t/>
            </a:r>
            <a:endParaRPr b="1" sz="1200">
              <a:solidFill>
                <a:srgbClr val="37415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0"/>
          <p:cNvSpPr txBox="1"/>
          <p:nvPr/>
        </p:nvSpPr>
        <p:spPr>
          <a:xfrm>
            <a:off x="177900" y="61875"/>
            <a:ext cx="8788200" cy="49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500">
                <a:solidFill>
                  <a:schemeClr val="dk1"/>
                </a:solidFill>
              </a:rPr>
              <a:t>Process of conducting keyword </a:t>
            </a:r>
            <a:r>
              <a:rPr b="1" lang="en-GB" sz="2500">
                <a:solidFill>
                  <a:schemeClr val="dk1"/>
                </a:solidFill>
              </a:rPr>
              <a:t>research</a:t>
            </a:r>
            <a:r>
              <a:rPr b="1" lang="en-GB" sz="2500">
                <a:solidFill>
                  <a:schemeClr val="dk1"/>
                </a:solidFill>
              </a:rPr>
              <a:t> :</a:t>
            </a:r>
            <a:endParaRPr b="1" sz="2500">
              <a:solidFill>
                <a:schemeClr val="dk1"/>
              </a:solidFill>
            </a:endParaRPr>
          </a:p>
          <a:p>
            <a:pPr indent="0" lvl="0" marL="0" rtl="0" algn="l">
              <a:spcBef>
                <a:spcPts val="0"/>
              </a:spcBef>
              <a:spcAft>
                <a:spcPts val="0"/>
              </a:spcAft>
              <a:buNone/>
            </a:pPr>
            <a:r>
              <a:t/>
            </a:r>
            <a:endParaRPr b="1" sz="2500">
              <a:solidFill>
                <a:schemeClr val="dk1"/>
              </a:solidFill>
            </a:endParaRPr>
          </a:p>
          <a:p>
            <a:pPr indent="0" lvl="0" marL="0" rtl="0" algn="l">
              <a:spcBef>
                <a:spcPts val="0"/>
              </a:spcBef>
              <a:spcAft>
                <a:spcPts val="0"/>
              </a:spcAft>
              <a:buNone/>
            </a:pPr>
            <a:r>
              <a:rPr b="1" lang="en-GB" sz="1600">
                <a:solidFill>
                  <a:srgbClr val="374151"/>
                </a:solidFill>
                <a:latin typeface="Roboto"/>
                <a:ea typeface="Roboto"/>
                <a:cs typeface="Roboto"/>
                <a:sym typeface="Roboto"/>
              </a:rPr>
              <a:t>The main goal of keyword research is to identify relevant and high-impact keywords that will drive targeted traffic to the brand's online platforms, such as the website, social media profiles, and online stores. This is the process we did to conduct keyword research for Lakme:</a:t>
            </a:r>
            <a:endParaRPr b="1" sz="1600">
              <a:solidFill>
                <a:srgbClr val="374151"/>
              </a:solidFill>
              <a:latin typeface="Roboto"/>
              <a:ea typeface="Roboto"/>
              <a:cs typeface="Roboto"/>
              <a:sym typeface="Roboto"/>
            </a:endParaRPr>
          </a:p>
          <a:p>
            <a:pPr indent="0" lvl="0" marL="0" rtl="0" algn="l">
              <a:spcBef>
                <a:spcPts val="0"/>
              </a:spcBef>
              <a:spcAft>
                <a:spcPts val="0"/>
              </a:spcAft>
              <a:buNone/>
            </a:pPr>
            <a:r>
              <a:t/>
            </a:r>
            <a:endParaRPr b="1" sz="1600">
              <a:solidFill>
                <a:srgbClr val="202124"/>
              </a:solidFill>
              <a:latin typeface="Roboto"/>
              <a:ea typeface="Roboto"/>
              <a:cs typeface="Roboto"/>
              <a:sym typeface="Roboto"/>
            </a:endParaRPr>
          </a:p>
          <a:p>
            <a:pPr indent="-330200" lvl="0" marL="457200" rtl="0" algn="l">
              <a:spcBef>
                <a:spcPts val="0"/>
              </a:spcBef>
              <a:spcAft>
                <a:spcPts val="0"/>
              </a:spcAft>
              <a:buClr>
                <a:srgbClr val="202124"/>
              </a:buClr>
              <a:buSzPts val="1600"/>
              <a:buFont typeface="Roboto"/>
              <a:buChar char="●"/>
            </a:pPr>
            <a:r>
              <a:rPr b="1" lang="en-GB" sz="1600" u="sng">
                <a:solidFill>
                  <a:srgbClr val="202124"/>
                </a:solidFill>
                <a:latin typeface="Roboto"/>
                <a:ea typeface="Roboto"/>
                <a:cs typeface="Roboto"/>
                <a:sym typeface="Roboto"/>
              </a:rPr>
              <a:t>Understand the Brand and Objectives</a:t>
            </a:r>
            <a:r>
              <a:rPr b="1" lang="en-GB" sz="1600">
                <a:solidFill>
                  <a:srgbClr val="202124"/>
                </a:solidFill>
                <a:latin typeface="Roboto"/>
                <a:ea typeface="Roboto"/>
                <a:cs typeface="Roboto"/>
                <a:sym typeface="Roboto"/>
              </a:rPr>
              <a:t>:</a:t>
            </a:r>
            <a:r>
              <a:rPr b="1" lang="en-GB" sz="1600">
                <a:solidFill>
                  <a:srgbClr val="0E101A"/>
                </a:solidFill>
                <a:latin typeface="Roboto"/>
                <a:ea typeface="Roboto"/>
                <a:cs typeface="Roboto"/>
                <a:sym typeface="Roboto"/>
              </a:rPr>
              <a:t> </a:t>
            </a:r>
            <a:r>
              <a:rPr b="1" lang="en-GB" sz="1600">
                <a:solidFill>
                  <a:srgbClr val="434343"/>
                </a:solidFill>
                <a:latin typeface="Roboto"/>
                <a:ea typeface="Roboto"/>
                <a:cs typeface="Roboto"/>
                <a:sym typeface="Roboto"/>
              </a:rPr>
              <a:t>Before going into keyword research, it's crucial to have a clear understanding of Lakme's brand, products, target audience, and marketing objectives.So we identified the key products, services, and themes the brand wants to promote.</a:t>
            </a:r>
            <a:endParaRPr b="1" sz="1600">
              <a:solidFill>
                <a:srgbClr val="434343"/>
              </a:solidFill>
              <a:latin typeface="Roboto"/>
              <a:ea typeface="Roboto"/>
              <a:cs typeface="Roboto"/>
              <a:sym typeface="Roboto"/>
            </a:endParaRPr>
          </a:p>
          <a:p>
            <a:pPr indent="0" lvl="0" marL="0" rtl="0" algn="l">
              <a:spcBef>
                <a:spcPts val="0"/>
              </a:spcBef>
              <a:spcAft>
                <a:spcPts val="0"/>
              </a:spcAft>
              <a:buNone/>
            </a:pPr>
            <a:r>
              <a:t/>
            </a:r>
            <a:endParaRPr b="1" sz="1600">
              <a:solidFill>
                <a:srgbClr val="434343"/>
              </a:solidFill>
              <a:latin typeface="Roboto"/>
              <a:ea typeface="Roboto"/>
              <a:cs typeface="Roboto"/>
              <a:sym typeface="Roboto"/>
            </a:endParaRPr>
          </a:p>
          <a:p>
            <a:pPr indent="-336550" lvl="0" marL="457200" rtl="0" algn="l">
              <a:spcBef>
                <a:spcPts val="0"/>
              </a:spcBef>
              <a:spcAft>
                <a:spcPts val="0"/>
              </a:spcAft>
              <a:buClr>
                <a:srgbClr val="202124"/>
              </a:buClr>
              <a:buSzPts val="1700"/>
              <a:buFont typeface="Roboto"/>
              <a:buChar char="●"/>
            </a:pPr>
            <a:r>
              <a:rPr b="1" lang="en-GB" sz="1600" u="sng">
                <a:solidFill>
                  <a:srgbClr val="202124"/>
                </a:solidFill>
                <a:latin typeface="Roboto"/>
                <a:ea typeface="Roboto"/>
                <a:cs typeface="Roboto"/>
                <a:sym typeface="Roboto"/>
              </a:rPr>
              <a:t>Brainstorm Seed Keywords:</a:t>
            </a:r>
            <a:r>
              <a:rPr b="1" lang="en-GB" sz="1600">
                <a:solidFill>
                  <a:srgbClr val="741B47"/>
                </a:solidFill>
                <a:latin typeface="Roboto"/>
                <a:ea typeface="Roboto"/>
                <a:cs typeface="Roboto"/>
                <a:sym typeface="Roboto"/>
              </a:rPr>
              <a:t> </a:t>
            </a:r>
            <a:r>
              <a:rPr b="1" lang="en-GB" sz="1600">
                <a:solidFill>
                  <a:srgbClr val="374151"/>
                </a:solidFill>
                <a:latin typeface="Roboto"/>
                <a:ea typeface="Roboto"/>
                <a:cs typeface="Roboto"/>
                <a:sym typeface="Roboto"/>
              </a:rPr>
              <a:t>Started by creating a list of seed keywords that are directly related to Lakme and its offerings. These are general terms that are broad and can be further expanded into more specific long-tail keywords.</a:t>
            </a:r>
            <a:endParaRPr b="1" sz="1600">
              <a:solidFill>
                <a:srgbClr val="374151"/>
              </a:solidFill>
              <a:latin typeface="Roboto"/>
              <a:ea typeface="Roboto"/>
              <a:cs typeface="Roboto"/>
              <a:sym typeface="Roboto"/>
            </a:endParaRPr>
          </a:p>
          <a:p>
            <a:pPr indent="0" lvl="0" marL="457200" rtl="0" algn="l">
              <a:spcBef>
                <a:spcPts val="0"/>
              </a:spcBef>
              <a:spcAft>
                <a:spcPts val="0"/>
              </a:spcAft>
              <a:buNone/>
            </a:pPr>
            <a:r>
              <a:t/>
            </a:r>
            <a:endParaRPr b="1" sz="1600">
              <a:solidFill>
                <a:srgbClr val="374151"/>
              </a:solidFill>
              <a:latin typeface="Roboto"/>
              <a:ea typeface="Roboto"/>
              <a:cs typeface="Roboto"/>
              <a:sym typeface="Roboto"/>
            </a:endParaRPr>
          </a:p>
          <a:p>
            <a:pPr indent="-330200" lvl="0" marL="457200" rtl="0" algn="l">
              <a:lnSpc>
                <a:spcPct val="115000"/>
              </a:lnSpc>
              <a:spcBef>
                <a:spcPts val="1500"/>
              </a:spcBef>
              <a:spcAft>
                <a:spcPts val="0"/>
              </a:spcAft>
              <a:buClr>
                <a:srgbClr val="202124"/>
              </a:buClr>
              <a:buSzPts val="1600"/>
              <a:buFont typeface="Roboto"/>
              <a:buChar char="●"/>
            </a:pPr>
            <a:r>
              <a:rPr b="1" lang="en-GB" sz="1600" u="sng">
                <a:solidFill>
                  <a:srgbClr val="202124"/>
                </a:solidFill>
                <a:latin typeface="Roboto"/>
                <a:ea typeface="Roboto"/>
                <a:cs typeface="Roboto"/>
                <a:sym typeface="Roboto"/>
              </a:rPr>
              <a:t>Used Keyword Research Tools</a:t>
            </a:r>
            <a:r>
              <a:rPr b="1" lang="en-GB" sz="1600">
                <a:solidFill>
                  <a:srgbClr val="202124"/>
                </a:solidFill>
                <a:latin typeface="Roboto"/>
                <a:ea typeface="Roboto"/>
                <a:cs typeface="Roboto"/>
                <a:sym typeface="Roboto"/>
              </a:rPr>
              <a:t>:</a:t>
            </a:r>
            <a:r>
              <a:rPr b="1" lang="en-GB" sz="1600">
                <a:solidFill>
                  <a:srgbClr val="374151"/>
                </a:solidFill>
                <a:latin typeface="Roboto"/>
                <a:ea typeface="Roboto"/>
                <a:cs typeface="Roboto"/>
                <a:sym typeface="Roboto"/>
              </a:rPr>
              <a:t> We used keyword research tools to expand the seed keywords and discover potential long-tail keywords. Some tools we used are Ubersuggest, SEMrush, Moz Keyword Explorer &amp; WordStream</a:t>
            </a:r>
            <a:endParaRPr b="1" sz="1600">
              <a:solidFill>
                <a:srgbClr val="374151"/>
              </a:solidFill>
              <a:latin typeface="Roboto"/>
              <a:ea typeface="Roboto"/>
              <a:cs typeface="Roboto"/>
              <a:sym typeface="Roboto"/>
            </a:endParaRPr>
          </a:p>
          <a:p>
            <a:pPr indent="0" lvl="0" marL="0" rtl="0" algn="l">
              <a:lnSpc>
                <a:spcPct val="115000"/>
              </a:lnSpc>
              <a:spcBef>
                <a:spcPts val="1500"/>
              </a:spcBef>
              <a:spcAft>
                <a:spcPts val="0"/>
              </a:spcAft>
              <a:buNone/>
            </a:pPr>
            <a:r>
              <a:rPr b="1" lang="en-GB" sz="1200">
                <a:solidFill>
                  <a:srgbClr val="374151"/>
                </a:solidFill>
                <a:highlight>
                  <a:srgbClr val="F7F7F8"/>
                </a:highlight>
                <a:latin typeface="Roboto"/>
                <a:ea typeface="Roboto"/>
                <a:cs typeface="Roboto"/>
                <a:sym typeface="Roboto"/>
              </a:rPr>
              <a:t>           </a:t>
            </a:r>
            <a:endParaRPr b="1"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None/>
            </a:pPr>
            <a:r>
              <a:t/>
            </a:r>
            <a:endParaRPr b="1" sz="1300">
              <a:solidFill>
                <a:srgbClr val="374151"/>
              </a:solidFill>
              <a:highlight>
                <a:srgbClr val="F7F7F8"/>
              </a:highlight>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1"/>
          <p:cNvSpPr txBox="1"/>
          <p:nvPr/>
        </p:nvSpPr>
        <p:spPr>
          <a:xfrm>
            <a:off x="156625" y="176000"/>
            <a:ext cx="8659500" cy="482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b="1" lang="en-GB" sz="1500">
                <a:solidFill>
                  <a:srgbClr val="374151"/>
                </a:solidFill>
                <a:latin typeface="Roboto"/>
                <a:ea typeface="Roboto"/>
                <a:cs typeface="Roboto"/>
                <a:sym typeface="Roboto"/>
              </a:rPr>
              <a:t>Entered the seed keywords into these tools to generate a list of related keywords, their search volume, and competition levels. Then we identified for keywords that have a good balance of search volume and relatively lower competition.</a:t>
            </a:r>
            <a:endParaRPr b="1" sz="1500">
              <a:solidFill>
                <a:srgbClr val="374151"/>
              </a:solidFill>
              <a:latin typeface="Roboto"/>
              <a:ea typeface="Roboto"/>
              <a:cs typeface="Roboto"/>
              <a:sym typeface="Roboto"/>
            </a:endParaRPr>
          </a:p>
          <a:p>
            <a:pPr indent="0" lvl="0" marL="0" rtl="0" algn="l">
              <a:spcBef>
                <a:spcPts val="1500"/>
              </a:spcBef>
              <a:spcAft>
                <a:spcPts val="0"/>
              </a:spcAft>
              <a:buNone/>
            </a:pPr>
            <a:r>
              <a:t/>
            </a:r>
            <a:endParaRPr b="1" sz="1600" u="sng">
              <a:solidFill>
                <a:srgbClr val="1C4587"/>
              </a:solidFill>
              <a:latin typeface="Roboto"/>
              <a:ea typeface="Roboto"/>
              <a:cs typeface="Roboto"/>
              <a:sym typeface="Roboto"/>
            </a:endParaRPr>
          </a:p>
          <a:p>
            <a:pPr indent="0" lvl="0" marL="457200" rtl="0" algn="l">
              <a:spcBef>
                <a:spcPts val="0"/>
              </a:spcBef>
              <a:spcAft>
                <a:spcPts val="0"/>
              </a:spcAft>
              <a:buNone/>
            </a:pPr>
            <a:r>
              <a:rPr b="1" lang="en-GB" sz="1600" u="sng">
                <a:solidFill>
                  <a:schemeClr val="dk1"/>
                </a:solidFill>
                <a:latin typeface="Roboto"/>
                <a:ea typeface="Roboto"/>
                <a:cs typeface="Roboto"/>
                <a:sym typeface="Roboto"/>
              </a:rPr>
              <a:t>Analyzed Competitor Keywords: </a:t>
            </a:r>
            <a:r>
              <a:rPr b="1" lang="en-GB" sz="1600">
                <a:solidFill>
                  <a:schemeClr val="dk1"/>
                </a:solidFill>
                <a:latin typeface="Roboto"/>
                <a:ea typeface="Roboto"/>
                <a:cs typeface="Roboto"/>
                <a:sym typeface="Roboto"/>
              </a:rPr>
              <a:t>We analyzed  the keywords that competitors we are targeting. Tools like SEMrush helped us to identify the keywords competitors. This provided valuable insights and helped us to discover new keyword opportunities.</a:t>
            </a:r>
            <a:endParaRPr b="1" sz="1600">
              <a:solidFill>
                <a:schemeClr val="dk1"/>
              </a:solidFill>
              <a:latin typeface="Roboto"/>
              <a:ea typeface="Roboto"/>
              <a:cs typeface="Roboto"/>
              <a:sym typeface="Roboto"/>
            </a:endParaRPr>
          </a:p>
          <a:p>
            <a:pPr indent="0" lvl="0" marL="457200" rtl="0" algn="l">
              <a:spcBef>
                <a:spcPts val="0"/>
              </a:spcBef>
              <a:spcAft>
                <a:spcPts val="0"/>
              </a:spcAft>
              <a:buNone/>
            </a:pPr>
            <a:r>
              <a:t/>
            </a:r>
            <a:endParaRPr b="1" sz="1600">
              <a:solidFill>
                <a:schemeClr val="dk1"/>
              </a:solidFill>
              <a:latin typeface="Roboto"/>
              <a:ea typeface="Roboto"/>
              <a:cs typeface="Roboto"/>
              <a:sym typeface="Roboto"/>
            </a:endParaRPr>
          </a:p>
          <a:p>
            <a:pPr indent="0" lvl="0" marL="457200" rtl="0" algn="l">
              <a:spcBef>
                <a:spcPts val="0"/>
              </a:spcBef>
              <a:spcAft>
                <a:spcPts val="0"/>
              </a:spcAft>
              <a:buNone/>
            </a:pPr>
            <a:r>
              <a:t/>
            </a:r>
            <a:endParaRPr b="1" sz="1600">
              <a:solidFill>
                <a:schemeClr val="dk1"/>
              </a:solidFill>
              <a:latin typeface="Roboto"/>
              <a:ea typeface="Roboto"/>
              <a:cs typeface="Roboto"/>
              <a:sym typeface="Roboto"/>
            </a:endParaRPr>
          </a:p>
          <a:p>
            <a:pPr indent="0" lvl="0" marL="457200" rtl="0" algn="l">
              <a:spcBef>
                <a:spcPts val="0"/>
              </a:spcBef>
              <a:spcAft>
                <a:spcPts val="0"/>
              </a:spcAft>
              <a:buNone/>
            </a:pPr>
            <a:r>
              <a:rPr b="1" lang="en-GB" sz="1600" u="sng">
                <a:solidFill>
                  <a:schemeClr val="dk1"/>
                </a:solidFill>
                <a:latin typeface="Roboto"/>
                <a:ea typeface="Roboto"/>
                <a:cs typeface="Roboto"/>
                <a:sym typeface="Roboto"/>
              </a:rPr>
              <a:t>Monitor and Refine:</a:t>
            </a:r>
            <a:r>
              <a:rPr b="1" lang="en-GB" sz="1500" u="sng">
                <a:solidFill>
                  <a:schemeClr val="dk1"/>
                </a:solidFill>
                <a:latin typeface="Roboto"/>
                <a:ea typeface="Roboto"/>
                <a:cs typeface="Roboto"/>
                <a:sym typeface="Roboto"/>
              </a:rPr>
              <a:t> </a:t>
            </a:r>
            <a:r>
              <a:rPr b="1" lang="en-GB" sz="1600">
                <a:solidFill>
                  <a:schemeClr val="dk1"/>
                </a:solidFill>
                <a:latin typeface="Roboto"/>
                <a:ea typeface="Roboto"/>
                <a:cs typeface="Roboto"/>
                <a:sym typeface="Roboto"/>
              </a:rPr>
              <a:t>Keyword research is an ongoing process.We have to continuously monitor the performance of the selected keywords and their impact on Lakme's online presence. If certain keywords are not driving the desired results,  we have to consider refining our strategy and targeting different phrases</a:t>
            </a:r>
            <a:r>
              <a:rPr b="1" lang="en-GB" sz="1500">
                <a:solidFill>
                  <a:schemeClr val="dk1"/>
                </a:solidFill>
                <a:latin typeface="Roboto"/>
                <a:ea typeface="Roboto"/>
                <a:cs typeface="Roboto"/>
                <a:sym typeface="Roboto"/>
              </a:rPr>
              <a:t>.</a:t>
            </a:r>
            <a:endParaRPr b="1" sz="1500">
              <a:solidFill>
                <a:schemeClr val="dk1"/>
              </a:solidFill>
              <a:latin typeface="Roboto"/>
              <a:ea typeface="Roboto"/>
              <a:cs typeface="Roboto"/>
              <a:sym typeface="Roboto"/>
            </a:endParaRPr>
          </a:p>
          <a:p>
            <a:pPr indent="0" lvl="0" marL="0" rtl="0" algn="l">
              <a:spcBef>
                <a:spcPts val="0"/>
              </a:spcBef>
              <a:spcAft>
                <a:spcPts val="0"/>
              </a:spcAft>
              <a:buNone/>
            </a:pPr>
            <a:r>
              <a:t/>
            </a:r>
            <a:endParaRPr b="1" sz="1500">
              <a:solidFill>
                <a:schemeClr val="dk1"/>
              </a:solidFill>
              <a:latin typeface="Roboto"/>
              <a:ea typeface="Roboto"/>
              <a:cs typeface="Roboto"/>
              <a:sym typeface="Roboto"/>
            </a:endParaRPr>
          </a:p>
          <a:p>
            <a:pPr indent="0" lvl="0" marL="0" rtl="0" algn="l">
              <a:spcBef>
                <a:spcPts val="0"/>
              </a:spcBef>
              <a:spcAft>
                <a:spcPts val="0"/>
              </a:spcAft>
              <a:buNone/>
            </a:pPr>
            <a:r>
              <a:t/>
            </a:r>
            <a:endParaRPr b="1" sz="1500">
              <a:solidFill>
                <a:schemeClr val="dk1"/>
              </a:solidFill>
              <a:latin typeface="Roboto"/>
              <a:ea typeface="Roboto"/>
              <a:cs typeface="Roboto"/>
              <a:sym typeface="Roboto"/>
            </a:endParaRPr>
          </a:p>
          <a:p>
            <a:pPr indent="0" lvl="0" marL="457200" rtl="0" algn="l">
              <a:spcBef>
                <a:spcPts val="0"/>
              </a:spcBef>
              <a:spcAft>
                <a:spcPts val="0"/>
              </a:spcAft>
              <a:buNone/>
            </a:pPr>
            <a:r>
              <a:rPr b="1" lang="en-GB" sz="1600" u="sng">
                <a:solidFill>
                  <a:schemeClr val="dk1"/>
                </a:solidFill>
                <a:latin typeface="Roboto"/>
                <a:ea typeface="Roboto"/>
                <a:cs typeface="Roboto"/>
                <a:sym typeface="Roboto"/>
              </a:rPr>
              <a:t>Content Optimization:</a:t>
            </a:r>
            <a:r>
              <a:rPr b="1" lang="en-GB" sz="1600">
                <a:solidFill>
                  <a:schemeClr val="dk1"/>
                </a:solidFill>
                <a:latin typeface="Roboto"/>
                <a:ea typeface="Roboto"/>
                <a:cs typeface="Roboto"/>
                <a:sym typeface="Roboto"/>
              </a:rPr>
              <a:t> Once we had a list of targeted keywords, we incorporated them strategically into Lakme's website content, blog posts, social media posts.</a:t>
            </a:r>
            <a:endParaRPr b="1" sz="1800">
              <a:solidFill>
                <a:schemeClr val="dk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nvSpPr>
        <p:spPr>
          <a:xfrm>
            <a:off x="838070" y="252309"/>
            <a:ext cx="7610100" cy="846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900"/>
              <a:buFont typeface="Arial"/>
              <a:buNone/>
            </a:pPr>
            <a:r>
              <a:rPr b="1" i="0" lang="en-GB" sz="2000" cap="none" strike="noStrike">
                <a:solidFill>
                  <a:srgbClr val="434343"/>
                </a:solidFill>
                <a:latin typeface="Arial"/>
                <a:ea typeface="Arial"/>
                <a:cs typeface="Arial"/>
                <a:sym typeface="Arial"/>
              </a:rPr>
              <a:t>Part 1: Brand study, Competitor Analysis &amp; Buyer’s/Audience’s Persona</a:t>
            </a:r>
            <a:endParaRPr b="0" i="0" sz="2000" cap="none" strike="noStrike">
              <a:solidFill>
                <a:srgbClr val="434343"/>
              </a:solidFill>
              <a:latin typeface="Arial"/>
              <a:ea typeface="Arial"/>
              <a:cs typeface="Arial"/>
              <a:sym typeface="Arial"/>
            </a:endParaRPr>
          </a:p>
        </p:txBody>
      </p:sp>
      <p:sp>
        <p:nvSpPr>
          <p:cNvPr id="62" name="Google Shape;62;p14"/>
          <p:cNvSpPr txBox="1"/>
          <p:nvPr/>
        </p:nvSpPr>
        <p:spPr>
          <a:xfrm>
            <a:off x="165775" y="1123500"/>
            <a:ext cx="8787900" cy="40329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1" i="0" lang="en-GB" u="none" cap="none" strike="noStrike">
                <a:solidFill>
                  <a:srgbClr val="000000"/>
                </a:solidFill>
                <a:latin typeface="Arial"/>
                <a:ea typeface="Arial"/>
                <a:cs typeface="Arial"/>
                <a:sym typeface="Arial"/>
              </a:rPr>
              <a:t>Research Brand Identity: </a:t>
            </a:r>
            <a:r>
              <a:rPr b="0" i="0" lang="en-GB" u="none" cap="none" strike="noStrike">
                <a:solidFill>
                  <a:srgbClr val="000000"/>
                </a:solidFill>
                <a:latin typeface="Arial"/>
                <a:ea typeface="Arial"/>
                <a:cs typeface="Arial"/>
                <a:sym typeface="Arial"/>
              </a:rPr>
              <a:t>Study the brand's mission, values, vision, and unique selling propositions (USPs).</a:t>
            </a:r>
            <a:endParaRPr/>
          </a:p>
          <a:p>
            <a:pPr indent="0" lvl="0" marL="45720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b="1" lang="en-GB" sz="1500"/>
              <a:t>Topic: </a:t>
            </a:r>
            <a:r>
              <a:rPr b="1" lang="en-GB" sz="1500">
                <a:solidFill>
                  <a:srgbClr val="434343"/>
                </a:solidFill>
              </a:rPr>
              <a:t>LAKME</a:t>
            </a:r>
            <a:r>
              <a:rPr b="1" lang="en-GB" sz="1500"/>
              <a:t>      </a:t>
            </a:r>
            <a:r>
              <a:rPr b="1" lang="en-GB" sz="1500" u="sng">
                <a:solidFill>
                  <a:schemeClr val="hlink"/>
                </a:solidFill>
                <a:hlinkClick r:id="rId3"/>
              </a:rPr>
              <a:t>https://www.lakmeindia.com/</a:t>
            </a:r>
            <a:endParaRPr b="1" sz="1500"/>
          </a:p>
          <a:p>
            <a:pPr indent="0" lvl="0" marL="0" marR="0" rtl="0" algn="l">
              <a:lnSpc>
                <a:spcPct val="100000"/>
              </a:lnSpc>
              <a:spcBef>
                <a:spcPts val="0"/>
              </a:spcBef>
              <a:spcAft>
                <a:spcPts val="0"/>
              </a:spcAft>
              <a:buNone/>
            </a:pPr>
            <a:r>
              <a:t/>
            </a:r>
            <a:endParaRPr b="1" sz="1500"/>
          </a:p>
          <a:p>
            <a:pPr indent="0" lvl="0" marL="0" marR="0" rtl="0" algn="l">
              <a:lnSpc>
                <a:spcPct val="100000"/>
              </a:lnSpc>
              <a:spcBef>
                <a:spcPts val="0"/>
              </a:spcBef>
              <a:spcAft>
                <a:spcPts val="0"/>
              </a:spcAft>
              <a:buClr>
                <a:srgbClr val="000000"/>
              </a:buClr>
              <a:buSzPts val="1400"/>
              <a:buFont typeface="Arial"/>
              <a:buNone/>
            </a:pPr>
            <a:r>
              <a:rPr b="1" lang="en-GB" sz="1500"/>
              <a:t>Brand colours:</a:t>
            </a:r>
            <a:r>
              <a:rPr b="1" lang="en-GB" sz="1500">
                <a:solidFill>
                  <a:srgbClr val="434343"/>
                </a:solidFill>
              </a:rPr>
              <a:t> Monochrome colours, pink and white theme (earlier)</a:t>
            </a:r>
            <a:endParaRPr b="1" sz="1500"/>
          </a:p>
          <a:p>
            <a:pPr indent="0" lvl="0" marL="0" marR="0" rtl="0" algn="l">
              <a:lnSpc>
                <a:spcPct val="100000"/>
              </a:lnSpc>
              <a:spcBef>
                <a:spcPts val="0"/>
              </a:spcBef>
              <a:spcAft>
                <a:spcPts val="0"/>
              </a:spcAft>
              <a:buClr>
                <a:srgbClr val="000000"/>
              </a:buClr>
              <a:buSzPts val="1400"/>
              <a:buFont typeface="Arial"/>
              <a:buNone/>
            </a:pPr>
            <a:r>
              <a:t/>
            </a:r>
            <a:endParaRPr b="1" sz="1500"/>
          </a:p>
          <a:p>
            <a:pPr indent="0" lvl="0" marL="0" marR="0" rtl="0" algn="l">
              <a:lnSpc>
                <a:spcPct val="100000"/>
              </a:lnSpc>
              <a:spcBef>
                <a:spcPts val="0"/>
              </a:spcBef>
              <a:spcAft>
                <a:spcPts val="0"/>
              </a:spcAft>
              <a:buClr>
                <a:srgbClr val="000000"/>
              </a:buClr>
              <a:buSzPts val="1400"/>
              <a:buFont typeface="Arial"/>
              <a:buNone/>
            </a:pPr>
            <a:r>
              <a:rPr b="1" lang="en-GB" sz="1500"/>
              <a:t>Logo: </a:t>
            </a:r>
            <a:endParaRPr b="1" sz="1500"/>
          </a:p>
          <a:p>
            <a:pPr indent="0" lvl="0" marL="0" marR="0" rtl="0" algn="l">
              <a:lnSpc>
                <a:spcPct val="100000"/>
              </a:lnSpc>
              <a:spcBef>
                <a:spcPts val="0"/>
              </a:spcBef>
              <a:spcAft>
                <a:spcPts val="0"/>
              </a:spcAft>
              <a:buClr>
                <a:srgbClr val="000000"/>
              </a:buClr>
              <a:buSzPts val="1400"/>
              <a:buFont typeface="Arial"/>
              <a:buNone/>
            </a:pPr>
            <a:r>
              <a:t/>
            </a:r>
            <a:endParaRPr b="1" sz="1500"/>
          </a:p>
          <a:p>
            <a:pPr indent="0" lvl="0" marL="0" marR="0" rtl="0" algn="l">
              <a:lnSpc>
                <a:spcPct val="100000"/>
              </a:lnSpc>
              <a:spcBef>
                <a:spcPts val="0"/>
              </a:spcBef>
              <a:spcAft>
                <a:spcPts val="0"/>
              </a:spcAft>
              <a:buClr>
                <a:srgbClr val="000000"/>
              </a:buClr>
              <a:buSzPts val="1400"/>
              <a:buFont typeface="Arial"/>
              <a:buNone/>
            </a:pPr>
            <a:r>
              <a:t/>
            </a:r>
            <a:endParaRPr b="1" sz="1500"/>
          </a:p>
          <a:p>
            <a:pPr indent="0" lvl="0" marL="0" marR="0" rtl="0" algn="l">
              <a:lnSpc>
                <a:spcPct val="100000"/>
              </a:lnSpc>
              <a:spcBef>
                <a:spcPts val="0"/>
              </a:spcBef>
              <a:spcAft>
                <a:spcPts val="0"/>
              </a:spcAft>
              <a:buClr>
                <a:srgbClr val="000000"/>
              </a:buClr>
              <a:buSzPts val="1400"/>
              <a:buFont typeface="Arial"/>
              <a:buNone/>
            </a:pPr>
            <a:r>
              <a:t/>
            </a:r>
            <a:endParaRPr b="1" sz="1500"/>
          </a:p>
          <a:p>
            <a:pPr indent="0" lvl="0" marL="0" marR="0" rtl="0" algn="l">
              <a:lnSpc>
                <a:spcPct val="100000"/>
              </a:lnSpc>
              <a:spcBef>
                <a:spcPts val="0"/>
              </a:spcBef>
              <a:spcAft>
                <a:spcPts val="0"/>
              </a:spcAft>
              <a:buClr>
                <a:srgbClr val="000000"/>
              </a:buClr>
              <a:buSzPts val="1400"/>
              <a:buFont typeface="Arial"/>
              <a:buNone/>
            </a:pPr>
            <a:r>
              <a:t/>
            </a:r>
            <a:endParaRPr b="1" sz="1500"/>
          </a:p>
          <a:p>
            <a:pPr indent="0" lvl="0" marL="0" marR="0" rtl="0" algn="l">
              <a:lnSpc>
                <a:spcPct val="100000"/>
              </a:lnSpc>
              <a:spcBef>
                <a:spcPts val="0"/>
              </a:spcBef>
              <a:spcAft>
                <a:spcPts val="0"/>
              </a:spcAft>
              <a:buClr>
                <a:srgbClr val="000000"/>
              </a:buClr>
              <a:buSzPts val="1400"/>
              <a:buFont typeface="Arial"/>
              <a:buNone/>
            </a:pPr>
            <a:r>
              <a:rPr b="1" i="0" lang="en-GB" sz="1500" u="none" cap="none" strike="noStrike">
                <a:latin typeface="Arial"/>
                <a:ea typeface="Arial"/>
                <a:cs typeface="Arial"/>
                <a:sym typeface="Arial"/>
              </a:rPr>
              <a:t>Mission/Values:</a:t>
            </a:r>
            <a:r>
              <a:rPr b="1" i="0" lang="en-GB" sz="1500" u="none" cap="none" strike="noStrike">
                <a:solidFill>
                  <a:srgbClr val="000000"/>
                </a:solidFill>
                <a:latin typeface="Arial"/>
                <a:ea typeface="Arial"/>
                <a:cs typeface="Arial"/>
                <a:sym typeface="Arial"/>
              </a:rPr>
              <a:t> </a:t>
            </a:r>
            <a:r>
              <a:rPr b="1" lang="en-GB" sz="1500">
                <a:solidFill>
                  <a:srgbClr val="434343"/>
                </a:solidFill>
              </a:rPr>
              <a:t>Lakme’s mission is to work to create a better future everyday. It helps people feel good, look good and get more out of life with brands &amp; services that are good for them as well as for others. It inspires people to take small everyday actions that can add up to a big difference for the world</a:t>
            </a:r>
            <a:endParaRPr b="1" sz="1500">
              <a:solidFill>
                <a:srgbClr val="434343"/>
              </a:solidFill>
            </a:endParaRPr>
          </a:p>
          <a:p>
            <a:pPr indent="0" lvl="0" marL="0" marR="0" rtl="0" algn="l">
              <a:lnSpc>
                <a:spcPct val="100000"/>
              </a:lnSpc>
              <a:spcBef>
                <a:spcPts val="0"/>
              </a:spcBef>
              <a:spcAft>
                <a:spcPts val="0"/>
              </a:spcAft>
              <a:buClr>
                <a:srgbClr val="000000"/>
              </a:buClr>
              <a:buSzPts val="1400"/>
              <a:buFont typeface="Arial"/>
              <a:buNone/>
            </a:pPr>
            <a:r>
              <a:t/>
            </a:r>
            <a:endParaRPr sz="1300"/>
          </a:p>
        </p:txBody>
      </p:sp>
      <p:pic>
        <p:nvPicPr>
          <p:cNvPr id="63" name="Google Shape;63;p14"/>
          <p:cNvPicPr preferRelativeResize="0"/>
          <p:nvPr/>
        </p:nvPicPr>
        <p:blipFill>
          <a:blip r:embed="rId4">
            <a:alphaModFix/>
          </a:blip>
          <a:stretch>
            <a:fillRect/>
          </a:stretch>
        </p:blipFill>
        <p:spPr>
          <a:xfrm>
            <a:off x="1465400" y="2701000"/>
            <a:ext cx="1651075" cy="10645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2"/>
          <p:cNvSpPr txBox="1"/>
          <p:nvPr/>
        </p:nvSpPr>
        <p:spPr>
          <a:xfrm>
            <a:off x="367375" y="254225"/>
            <a:ext cx="8274900" cy="47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800"/>
              <a:t>SEO  Recommendations:</a:t>
            </a:r>
            <a:endParaRPr b="1" sz="2800"/>
          </a:p>
          <a:p>
            <a:pPr indent="0" lvl="0" marL="0" rtl="0" algn="l">
              <a:spcBef>
                <a:spcPts val="0"/>
              </a:spcBef>
              <a:spcAft>
                <a:spcPts val="0"/>
              </a:spcAft>
              <a:buNone/>
            </a:pPr>
            <a:r>
              <a:t/>
            </a:r>
            <a:endParaRPr b="1" sz="2300">
              <a:solidFill>
                <a:srgbClr val="660000"/>
              </a:solidFill>
            </a:endParaRPr>
          </a:p>
          <a:p>
            <a:pPr indent="0" lvl="0" marL="0" rtl="0" algn="l">
              <a:spcBef>
                <a:spcPts val="0"/>
              </a:spcBef>
              <a:spcAft>
                <a:spcPts val="0"/>
              </a:spcAft>
              <a:buNone/>
            </a:pPr>
            <a:r>
              <a:rPr b="1" lang="en-GB" sz="1900">
                <a:solidFill>
                  <a:srgbClr val="202124"/>
                </a:solidFill>
              </a:rPr>
              <a:t>These are the Seo recommendations for Lakme India website given by SEOptimer:</a:t>
            </a:r>
            <a:endParaRPr b="1" sz="1900">
              <a:solidFill>
                <a:srgbClr val="202124"/>
              </a:solidFill>
            </a:endParaRPr>
          </a:p>
          <a:p>
            <a:pPr indent="0" lvl="0" marL="0" rtl="0" algn="l">
              <a:spcBef>
                <a:spcPts val="0"/>
              </a:spcBef>
              <a:spcAft>
                <a:spcPts val="0"/>
              </a:spcAft>
              <a:buNone/>
            </a:pPr>
            <a:r>
              <a:t/>
            </a:r>
            <a:endParaRPr b="1" sz="1600">
              <a:solidFill>
                <a:srgbClr val="374151"/>
              </a:solidFill>
            </a:endParaRPr>
          </a:p>
          <a:p>
            <a:pPr indent="0" lvl="0" marL="0" rtl="0" algn="l">
              <a:spcBef>
                <a:spcPts val="0"/>
              </a:spcBef>
              <a:spcAft>
                <a:spcPts val="0"/>
              </a:spcAft>
              <a:buNone/>
            </a:pPr>
            <a:r>
              <a:t/>
            </a:r>
            <a:endParaRPr b="1" sz="1600">
              <a:solidFill>
                <a:srgbClr val="374151"/>
              </a:solidFill>
            </a:endParaRPr>
          </a:p>
          <a:p>
            <a:pPr indent="-349250" lvl="0" marL="457200" rtl="0" algn="l">
              <a:spcBef>
                <a:spcPts val="0"/>
              </a:spcBef>
              <a:spcAft>
                <a:spcPts val="0"/>
              </a:spcAft>
              <a:buClr>
                <a:srgbClr val="434343"/>
              </a:buClr>
              <a:buSzPts val="1900"/>
              <a:buChar char="●"/>
            </a:pPr>
            <a:r>
              <a:rPr b="1" lang="en-GB" sz="1900">
                <a:solidFill>
                  <a:srgbClr val="434343"/>
                </a:solidFill>
              </a:rPr>
              <a:t>Optimize for Core Web Vitals</a:t>
            </a:r>
            <a:endParaRPr b="1" sz="1900">
              <a:solidFill>
                <a:srgbClr val="434343"/>
              </a:solidFill>
            </a:endParaRPr>
          </a:p>
          <a:p>
            <a:pPr indent="-349250" lvl="0" marL="457200" rtl="0" algn="l">
              <a:spcBef>
                <a:spcPts val="0"/>
              </a:spcBef>
              <a:spcAft>
                <a:spcPts val="0"/>
              </a:spcAft>
              <a:buClr>
                <a:srgbClr val="434343"/>
              </a:buClr>
              <a:buSzPts val="1900"/>
              <a:buChar char="●"/>
            </a:pPr>
            <a:r>
              <a:rPr b="1" lang="en-GB" sz="1900">
                <a:solidFill>
                  <a:srgbClr val="434343"/>
                </a:solidFill>
              </a:rPr>
              <a:t>Reduce length of title tag (to between 10 to 70 </a:t>
            </a:r>
            <a:r>
              <a:rPr b="1" lang="en-GB" sz="1900">
                <a:solidFill>
                  <a:srgbClr val="434343"/>
                </a:solidFill>
              </a:rPr>
              <a:t>characters)</a:t>
            </a:r>
            <a:endParaRPr b="1" sz="1900">
              <a:solidFill>
                <a:srgbClr val="434343"/>
              </a:solidFill>
            </a:endParaRPr>
          </a:p>
          <a:p>
            <a:pPr indent="-349250" lvl="0" marL="457200" rtl="0" algn="l">
              <a:spcBef>
                <a:spcPts val="0"/>
              </a:spcBef>
              <a:spcAft>
                <a:spcPts val="0"/>
              </a:spcAft>
              <a:buClr>
                <a:srgbClr val="434343"/>
              </a:buClr>
              <a:buSzPts val="1900"/>
              <a:buChar char="●"/>
            </a:pPr>
            <a:r>
              <a:rPr b="1" lang="en-GB" sz="1900">
                <a:solidFill>
                  <a:srgbClr val="434343"/>
                </a:solidFill>
              </a:rPr>
              <a:t>Shorten meta description (to 70 to 160 characters )</a:t>
            </a:r>
            <a:endParaRPr b="1" sz="1900">
              <a:solidFill>
                <a:srgbClr val="434343"/>
              </a:solidFill>
            </a:endParaRPr>
          </a:p>
          <a:p>
            <a:pPr indent="-349250" lvl="0" marL="457200" rtl="0" algn="l">
              <a:spcBef>
                <a:spcPts val="0"/>
              </a:spcBef>
              <a:spcAft>
                <a:spcPts val="0"/>
              </a:spcAft>
              <a:buClr>
                <a:srgbClr val="434343"/>
              </a:buClr>
              <a:buSzPts val="1900"/>
              <a:buChar char="●"/>
            </a:pPr>
            <a:r>
              <a:rPr b="1" lang="en-GB" sz="1900">
                <a:solidFill>
                  <a:srgbClr val="434343"/>
                </a:solidFill>
              </a:rPr>
              <a:t>Remove duplicate H1 Tags</a:t>
            </a:r>
            <a:endParaRPr b="1" sz="1900">
              <a:solidFill>
                <a:srgbClr val="434343"/>
              </a:solidFill>
            </a:endParaRPr>
          </a:p>
          <a:p>
            <a:pPr indent="-349250" lvl="0" marL="457200" rtl="0" algn="l">
              <a:spcBef>
                <a:spcPts val="0"/>
              </a:spcBef>
              <a:spcAft>
                <a:spcPts val="0"/>
              </a:spcAft>
              <a:buClr>
                <a:srgbClr val="434343"/>
              </a:buClr>
              <a:buSzPts val="1900"/>
              <a:buChar char="●"/>
            </a:pPr>
            <a:r>
              <a:rPr b="1" lang="en-GB" sz="1900">
                <a:solidFill>
                  <a:srgbClr val="434343"/>
                </a:solidFill>
              </a:rPr>
              <a:t>Update links URLs o be more human and Search Engine readable</a:t>
            </a:r>
            <a:endParaRPr b="1" sz="1900">
              <a:solidFill>
                <a:srgbClr val="434343"/>
              </a:solidFill>
            </a:endParaRPr>
          </a:p>
          <a:p>
            <a:pPr indent="-349250" lvl="0" marL="457200" rtl="0" algn="l">
              <a:spcBef>
                <a:spcPts val="0"/>
              </a:spcBef>
              <a:spcAft>
                <a:spcPts val="0"/>
              </a:spcAft>
              <a:buClr>
                <a:srgbClr val="434343"/>
              </a:buClr>
              <a:buSzPts val="1900"/>
              <a:buChar char="●"/>
            </a:pPr>
            <a:r>
              <a:rPr b="1" lang="en-GB" sz="1900">
                <a:solidFill>
                  <a:srgbClr val="434343"/>
                </a:solidFill>
              </a:rPr>
              <a:t>Add Alt attributes to all images</a:t>
            </a:r>
            <a:endParaRPr b="1" sz="1900">
              <a:solidFill>
                <a:srgbClr val="434343"/>
              </a:solidFill>
            </a:endParaRPr>
          </a:p>
          <a:p>
            <a:pPr indent="-349250" lvl="0" marL="457200" rtl="0" algn="l">
              <a:spcBef>
                <a:spcPts val="0"/>
              </a:spcBef>
              <a:spcAft>
                <a:spcPts val="0"/>
              </a:spcAft>
              <a:buClr>
                <a:srgbClr val="434343"/>
              </a:buClr>
              <a:buSzPts val="1900"/>
              <a:buChar char="●"/>
            </a:pPr>
            <a:r>
              <a:rPr b="1" lang="en-GB" sz="1900">
                <a:solidFill>
                  <a:srgbClr val="434343"/>
                </a:solidFill>
              </a:rPr>
              <a:t>Create and link twitter account</a:t>
            </a:r>
            <a:endParaRPr b="1" sz="1900">
              <a:solidFill>
                <a:srgbClr val="434343"/>
              </a:solidFill>
            </a:endParaRPr>
          </a:p>
          <a:p>
            <a:pPr indent="-349250" lvl="0" marL="457200" rtl="0" algn="l">
              <a:spcBef>
                <a:spcPts val="0"/>
              </a:spcBef>
              <a:spcAft>
                <a:spcPts val="0"/>
              </a:spcAft>
              <a:buClr>
                <a:srgbClr val="434343"/>
              </a:buClr>
              <a:buSzPts val="1900"/>
              <a:buChar char="●"/>
            </a:pPr>
            <a:r>
              <a:rPr b="1" lang="en-GB" sz="1900">
                <a:solidFill>
                  <a:srgbClr val="434343"/>
                </a:solidFill>
              </a:rPr>
              <a:t>Optimize your page for Mobile Page Speed Insights </a:t>
            </a:r>
            <a:endParaRPr b="1" sz="1900">
              <a:solidFill>
                <a:srgbClr val="434343"/>
              </a:solidFill>
            </a:endParaRPr>
          </a:p>
          <a:p>
            <a:pPr indent="-349250" lvl="0" marL="457200" rtl="0" algn="l">
              <a:spcBef>
                <a:spcPts val="0"/>
              </a:spcBef>
              <a:spcAft>
                <a:spcPts val="0"/>
              </a:spcAft>
              <a:buClr>
                <a:srgbClr val="434343"/>
              </a:buClr>
              <a:buSzPts val="1900"/>
              <a:buChar char="●"/>
            </a:pPr>
            <a:r>
              <a:rPr b="1" lang="en-GB" sz="1900">
                <a:solidFill>
                  <a:srgbClr val="434343"/>
                </a:solidFill>
              </a:rPr>
              <a:t>Optimize your page for Desktop PageSpeed Insights</a:t>
            </a:r>
            <a:endParaRPr b="1" sz="1900">
              <a:solidFill>
                <a:srgbClr val="434343"/>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3"/>
          <p:cNvSpPr txBox="1"/>
          <p:nvPr/>
        </p:nvSpPr>
        <p:spPr>
          <a:xfrm>
            <a:off x="46650" y="91475"/>
            <a:ext cx="8998800" cy="504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500">
                <a:solidFill>
                  <a:schemeClr val="dk1"/>
                </a:solidFill>
              </a:rPr>
              <a:t>Challenges faced during the research:</a:t>
            </a:r>
            <a:endParaRPr b="1" sz="2500">
              <a:solidFill>
                <a:schemeClr val="dk1"/>
              </a:solidFill>
            </a:endParaRPr>
          </a:p>
          <a:p>
            <a:pPr indent="0" lvl="0" marL="0" rtl="0" algn="l">
              <a:spcBef>
                <a:spcPts val="0"/>
              </a:spcBef>
              <a:spcAft>
                <a:spcPts val="0"/>
              </a:spcAft>
              <a:buNone/>
            </a:pPr>
            <a:r>
              <a:t/>
            </a:r>
            <a:endParaRPr b="1" sz="1700">
              <a:solidFill>
                <a:srgbClr val="073763"/>
              </a:solidFill>
            </a:endParaRPr>
          </a:p>
          <a:p>
            <a:pPr indent="-323850" lvl="0" marL="457200" rtl="0" algn="l">
              <a:spcBef>
                <a:spcPts val="0"/>
              </a:spcBef>
              <a:spcAft>
                <a:spcPts val="0"/>
              </a:spcAft>
              <a:buClr>
                <a:schemeClr val="dk1"/>
              </a:buClr>
              <a:buSzPts val="1500"/>
              <a:buFont typeface="Roboto"/>
              <a:buChar char="●"/>
            </a:pPr>
            <a:r>
              <a:rPr b="1" lang="en-GB" sz="1500" u="sng">
                <a:solidFill>
                  <a:srgbClr val="202124"/>
                </a:solidFill>
                <a:latin typeface="Roboto"/>
                <a:ea typeface="Roboto"/>
                <a:cs typeface="Roboto"/>
                <a:sym typeface="Roboto"/>
              </a:rPr>
              <a:t>High Competition</a:t>
            </a:r>
            <a:r>
              <a:rPr b="1" lang="en-GB" sz="1500" u="sng">
                <a:latin typeface="Roboto"/>
                <a:ea typeface="Roboto"/>
                <a:cs typeface="Roboto"/>
                <a:sym typeface="Roboto"/>
              </a:rPr>
              <a:t>:</a:t>
            </a:r>
            <a:r>
              <a:rPr b="1" lang="en-GB" sz="1500">
                <a:latin typeface="Roboto"/>
                <a:ea typeface="Roboto"/>
                <a:cs typeface="Roboto"/>
                <a:sym typeface="Roboto"/>
              </a:rPr>
              <a:t> </a:t>
            </a:r>
            <a:r>
              <a:rPr b="1" lang="en-GB" sz="1500">
                <a:solidFill>
                  <a:srgbClr val="374151"/>
                </a:solidFill>
                <a:latin typeface="Roboto"/>
                <a:ea typeface="Roboto"/>
                <a:cs typeface="Roboto"/>
                <a:sym typeface="Roboto"/>
              </a:rPr>
              <a:t>The beauty and cosmetics industry is highly competitive, with numerous brands present for top positions in search engine rankings. Finding relevant and less competitive keywords that can still drive substantial traffic was challenging.</a:t>
            </a:r>
            <a:endParaRPr b="1" sz="1500">
              <a:solidFill>
                <a:srgbClr val="374151"/>
              </a:solidFill>
              <a:latin typeface="Roboto"/>
              <a:ea typeface="Roboto"/>
              <a:cs typeface="Roboto"/>
              <a:sym typeface="Roboto"/>
            </a:endParaRPr>
          </a:p>
          <a:p>
            <a:pPr indent="-323850" lvl="0" marL="457200" rtl="0" algn="l">
              <a:spcBef>
                <a:spcPts val="0"/>
              </a:spcBef>
              <a:spcAft>
                <a:spcPts val="0"/>
              </a:spcAft>
              <a:buClr>
                <a:schemeClr val="dk1"/>
              </a:buClr>
              <a:buSzPts val="1500"/>
              <a:buFont typeface="Roboto"/>
              <a:buChar char="●"/>
            </a:pPr>
            <a:r>
              <a:rPr b="1" lang="en-GB" sz="1500" u="sng">
                <a:solidFill>
                  <a:srgbClr val="202124"/>
                </a:solidFill>
                <a:latin typeface="Roboto"/>
                <a:ea typeface="Roboto"/>
                <a:cs typeface="Roboto"/>
                <a:sym typeface="Roboto"/>
              </a:rPr>
              <a:t>Ever-Changing Trends:</a:t>
            </a:r>
            <a:r>
              <a:rPr b="1" lang="en-GB" sz="1500">
                <a:solidFill>
                  <a:srgbClr val="202124"/>
                </a:solidFill>
                <a:latin typeface="Roboto"/>
                <a:ea typeface="Roboto"/>
                <a:cs typeface="Roboto"/>
                <a:sym typeface="Roboto"/>
              </a:rPr>
              <a:t> </a:t>
            </a:r>
            <a:r>
              <a:rPr b="1" lang="en-GB" sz="1500">
                <a:solidFill>
                  <a:srgbClr val="374151"/>
                </a:solidFill>
                <a:latin typeface="Roboto"/>
                <a:ea typeface="Roboto"/>
                <a:cs typeface="Roboto"/>
                <a:sym typeface="Roboto"/>
              </a:rPr>
              <a:t>Beauty and fashion trends evolve rapidly, and consumer preferences can change quickly. Keeping up with the latest trends and adjusting our keyword strategy accordingly can be demanding.</a:t>
            </a:r>
            <a:endParaRPr b="1" sz="1500">
              <a:solidFill>
                <a:srgbClr val="374151"/>
              </a:solidFill>
              <a:latin typeface="Roboto"/>
              <a:ea typeface="Roboto"/>
              <a:cs typeface="Roboto"/>
              <a:sym typeface="Roboto"/>
            </a:endParaRPr>
          </a:p>
          <a:p>
            <a:pPr indent="-323850" lvl="0" marL="457200" rtl="0" algn="l">
              <a:spcBef>
                <a:spcPts val="0"/>
              </a:spcBef>
              <a:spcAft>
                <a:spcPts val="0"/>
              </a:spcAft>
              <a:buClr>
                <a:srgbClr val="374151"/>
              </a:buClr>
              <a:buSzPts val="1500"/>
              <a:buFont typeface="Roboto"/>
              <a:buChar char="●"/>
            </a:pPr>
            <a:r>
              <a:rPr b="1" lang="en-GB" sz="1500" u="sng">
                <a:solidFill>
                  <a:srgbClr val="202124"/>
                </a:solidFill>
                <a:latin typeface="Roboto"/>
                <a:ea typeface="Roboto"/>
                <a:cs typeface="Roboto"/>
                <a:sym typeface="Roboto"/>
              </a:rPr>
              <a:t>Seasonal Variations:</a:t>
            </a:r>
            <a:r>
              <a:rPr b="1" lang="en-GB" sz="1500">
                <a:solidFill>
                  <a:srgbClr val="202124"/>
                </a:solidFill>
                <a:latin typeface="Roboto"/>
                <a:ea typeface="Roboto"/>
                <a:cs typeface="Roboto"/>
                <a:sym typeface="Roboto"/>
              </a:rPr>
              <a:t> </a:t>
            </a:r>
            <a:r>
              <a:rPr b="1" lang="en-GB" sz="1500">
                <a:solidFill>
                  <a:srgbClr val="374151"/>
                </a:solidFill>
                <a:latin typeface="Roboto"/>
                <a:ea typeface="Roboto"/>
                <a:cs typeface="Roboto"/>
                <a:sym typeface="Roboto"/>
              </a:rPr>
              <a:t>The demand for beauty products often varies based on seasons, events, or holidays. Keyword research needs to account for these fluctuations and adjust content accordingly.</a:t>
            </a:r>
            <a:endParaRPr b="1" sz="1500">
              <a:solidFill>
                <a:srgbClr val="374151"/>
              </a:solidFill>
              <a:latin typeface="Roboto"/>
              <a:ea typeface="Roboto"/>
              <a:cs typeface="Roboto"/>
              <a:sym typeface="Roboto"/>
            </a:endParaRPr>
          </a:p>
          <a:p>
            <a:pPr indent="-323850" lvl="0" marL="457200" rtl="0" algn="l">
              <a:spcBef>
                <a:spcPts val="0"/>
              </a:spcBef>
              <a:spcAft>
                <a:spcPts val="0"/>
              </a:spcAft>
              <a:buClr>
                <a:schemeClr val="dk1"/>
              </a:buClr>
              <a:buSzPts val="1500"/>
              <a:buFont typeface="Roboto"/>
              <a:buChar char="●"/>
            </a:pPr>
            <a:r>
              <a:rPr b="1" lang="en-GB" sz="1500" u="sng">
                <a:solidFill>
                  <a:srgbClr val="202124"/>
                </a:solidFill>
                <a:latin typeface="Roboto"/>
                <a:ea typeface="Roboto"/>
                <a:cs typeface="Roboto"/>
                <a:sym typeface="Roboto"/>
              </a:rPr>
              <a:t>User Intent Understanding:</a:t>
            </a:r>
            <a:r>
              <a:rPr b="1" lang="en-GB" sz="1500">
                <a:solidFill>
                  <a:schemeClr val="dk1"/>
                </a:solidFill>
                <a:latin typeface="Roboto"/>
                <a:ea typeface="Roboto"/>
                <a:cs typeface="Roboto"/>
                <a:sym typeface="Roboto"/>
              </a:rPr>
              <a:t> </a:t>
            </a:r>
            <a:r>
              <a:rPr b="1" lang="en-GB" sz="1500">
                <a:solidFill>
                  <a:srgbClr val="374151"/>
                </a:solidFill>
                <a:latin typeface="Roboto"/>
                <a:ea typeface="Roboto"/>
                <a:cs typeface="Roboto"/>
                <a:sym typeface="Roboto"/>
              </a:rPr>
              <a:t>It's essential to decode the user's intent behind their search queries accurately. Identifying keywords that align with the stage of the buyer's journey and their specific needs can be challenging.</a:t>
            </a:r>
            <a:endParaRPr b="1" sz="1500">
              <a:solidFill>
                <a:srgbClr val="374151"/>
              </a:solidFill>
              <a:latin typeface="Roboto"/>
              <a:ea typeface="Roboto"/>
              <a:cs typeface="Roboto"/>
              <a:sym typeface="Roboto"/>
            </a:endParaRPr>
          </a:p>
          <a:p>
            <a:pPr indent="-323850" lvl="0" marL="457200" rtl="0" algn="l">
              <a:spcBef>
                <a:spcPts val="0"/>
              </a:spcBef>
              <a:spcAft>
                <a:spcPts val="0"/>
              </a:spcAft>
              <a:buClr>
                <a:schemeClr val="dk1"/>
              </a:buClr>
              <a:buSzPts val="1500"/>
              <a:buFont typeface="Roboto"/>
              <a:buChar char="●"/>
            </a:pPr>
            <a:r>
              <a:rPr b="1" lang="en-GB" sz="1500" u="sng">
                <a:solidFill>
                  <a:srgbClr val="202124"/>
                </a:solidFill>
                <a:latin typeface="Roboto"/>
                <a:ea typeface="Roboto"/>
                <a:cs typeface="Roboto"/>
                <a:sym typeface="Roboto"/>
              </a:rPr>
              <a:t>Voice Search Optimization:</a:t>
            </a:r>
            <a:r>
              <a:rPr b="1" lang="en-GB" sz="1500">
                <a:solidFill>
                  <a:srgbClr val="202124"/>
                </a:solidFill>
                <a:latin typeface="Roboto"/>
                <a:ea typeface="Roboto"/>
                <a:cs typeface="Roboto"/>
                <a:sym typeface="Roboto"/>
              </a:rPr>
              <a:t> </a:t>
            </a:r>
            <a:r>
              <a:rPr b="1" lang="en-GB" sz="1500">
                <a:solidFill>
                  <a:srgbClr val="374151"/>
                </a:solidFill>
                <a:latin typeface="Roboto"/>
                <a:ea typeface="Roboto"/>
                <a:cs typeface="Roboto"/>
                <a:sym typeface="Roboto"/>
              </a:rPr>
              <a:t>With the increasing popularity of voice-activated devices, optimizing for voice search requires understanding and targeting conversational queries.</a:t>
            </a:r>
            <a:endParaRPr b="1" sz="1500">
              <a:solidFill>
                <a:srgbClr val="374151"/>
              </a:solidFill>
              <a:latin typeface="Roboto"/>
              <a:ea typeface="Roboto"/>
              <a:cs typeface="Roboto"/>
              <a:sym typeface="Roboto"/>
            </a:endParaRPr>
          </a:p>
          <a:p>
            <a:pPr indent="-323850" lvl="0" marL="457200" rtl="0" algn="l">
              <a:spcBef>
                <a:spcPts val="0"/>
              </a:spcBef>
              <a:spcAft>
                <a:spcPts val="0"/>
              </a:spcAft>
              <a:buClr>
                <a:schemeClr val="dk1"/>
              </a:buClr>
              <a:buSzPts val="1500"/>
              <a:buFont typeface="Roboto"/>
              <a:buChar char="●"/>
            </a:pPr>
            <a:r>
              <a:rPr b="1" lang="en-GB" sz="1500" u="sng">
                <a:solidFill>
                  <a:srgbClr val="202124"/>
                </a:solidFill>
                <a:latin typeface="Roboto"/>
                <a:ea typeface="Roboto"/>
                <a:cs typeface="Roboto"/>
                <a:sym typeface="Roboto"/>
              </a:rPr>
              <a:t>Mobile Optimization:</a:t>
            </a:r>
            <a:r>
              <a:rPr b="1" lang="en-GB" sz="1500">
                <a:solidFill>
                  <a:srgbClr val="374151"/>
                </a:solidFill>
                <a:latin typeface="Roboto"/>
                <a:ea typeface="Roboto"/>
                <a:cs typeface="Roboto"/>
                <a:sym typeface="Roboto"/>
              </a:rPr>
              <a:t> Given the rise of mobile usage, optimizing the Lakme India website for mobile devices is crucial for user experience and search rankings.</a:t>
            </a:r>
            <a:endParaRPr b="1" sz="1500">
              <a:solidFill>
                <a:srgbClr val="37415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b="1" lang="en-GB" sz="1500" u="sng">
                <a:solidFill>
                  <a:srgbClr val="202124"/>
                </a:solidFill>
                <a:latin typeface="Roboto"/>
                <a:ea typeface="Roboto"/>
                <a:cs typeface="Roboto"/>
                <a:sym typeface="Roboto"/>
              </a:rPr>
              <a:t>Content Variety:</a:t>
            </a:r>
            <a:r>
              <a:rPr b="1" lang="en-GB" sz="1500">
                <a:solidFill>
                  <a:srgbClr val="202124"/>
                </a:solidFill>
                <a:latin typeface="Roboto"/>
                <a:ea typeface="Roboto"/>
                <a:cs typeface="Roboto"/>
                <a:sym typeface="Roboto"/>
              </a:rPr>
              <a:t> </a:t>
            </a:r>
            <a:r>
              <a:rPr b="1" lang="en-GB" sz="1500">
                <a:solidFill>
                  <a:srgbClr val="374151"/>
                </a:solidFill>
                <a:latin typeface="Roboto"/>
                <a:ea typeface="Roboto"/>
                <a:cs typeface="Roboto"/>
                <a:sym typeface="Roboto"/>
              </a:rPr>
              <a:t>The beauty industry demands a diverse range of content, such as tutorials, product reviews, skincare guides, and more. Ensuring that relevant keywords are incorp</a:t>
            </a:r>
            <a:r>
              <a:rPr b="1" lang="en-GB">
                <a:solidFill>
                  <a:srgbClr val="374151"/>
                </a:solidFill>
                <a:latin typeface="Roboto"/>
                <a:ea typeface="Roboto"/>
                <a:cs typeface="Roboto"/>
                <a:sym typeface="Roboto"/>
              </a:rPr>
              <a:t>orated into each type of content can be a challenge.</a:t>
            </a:r>
            <a:endParaRPr b="1">
              <a:solidFill>
                <a:srgbClr val="374151"/>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4"/>
          <p:cNvSpPr txBox="1"/>
          <p:nvPr/>
        </p:nvSpPr>
        <p:spPr>
          <a:xfrm>
            <a:off x="138275" y="107600"/>
            <a:ext cx="8916300" cy="48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500">
                <a:solidFill>
                  <a:schemeClr val="dk1"/>
                </a:solidFill>
              </a:rPr>
              <a:t>Insights gained from this process:</a:t>
            </a:r>
            <a:endParaRPr b="1" sz="1600">
              <a:solidFill>
                <a:schemeClr val="dk1"/>
              </a:solidFill>
            </a:endParaRPr>
          </a:p>
          <a:p>
            <a:pPr indent="0" lvl="0" marL="0" rtl="0" algn="l">
              <a:spcBef>
                <a:spcPts val="0"/>
              </a:spcBef>
              <a:spcAft>
                <a:spcPts val="0"/>
              </a:spcAft>
              <a:buNone/>
            </a:pPr>
            <a:r>
              <a:t/>
            </a:r>
            <a:endParaRPr b="1">
              <a:solidFill>
                <a:srgbClr val="073763"/>
              </a:solidFill>
            </a:endParaRPr>
          </a:p>
          <a:p>
            <a:pPr indent="-323850" lvl="0" marL="457200" rtl="0" algn="l">
              <a:spcBef>
                <a:spcPts val="0"/>
              </a:spcBef>
              <a:spcAft>
                <a:spcPts val="0"/>
              </a:spcAft>
              <a:buClr>
                <a:srgbClr val="0E101A"/>
              </a:buClr>
              <a:buSzPts val="1500"/>
              <a:buFont typeface="Roboto"/>
              <a:buChar char="●"/>
            </a:pPr>
            <a:r>
              <a:rPr b="1" lang="en-GB" sz="1500" u="sng">
                <a:solidFill>
                  <a:srgbClr val="202124"/>
                </a:solidFill>
                <a:latin typeface="Roboto"/>
                <a:ea typeface="Roboto"/>
                <a:cs typeface="Roboto"/>
                <a:sym typeface="Roboto"/>
              </a:rPr>
              <a:t>User Intent and Behavior:</a:t>
            </a:r>
            <a:r>
              <a:rPr b="1" lang="en-GB" sz="1500">
                <a:solidFill>
                  <a:srgbClr val="434343"/>
                </a:solidFill>
                <a:latin typeface="Roboto"/>
                <a:ea typeface="Roboto"/>
                <a:cs typeface="Roboto"/>
                <a:sym typeface="Roboto"/>
              </a:rPr>
              <a:t> By analyzing keyword data, we can understand the intent behind users' search queries. This insight helps in creating content that directly addresses users' needs and preferences, leading to better engagement and conversions</a:t>
            </a:r>
            <a:endParaRPr b="1" sz="1500">
              <a:solidFill>
                <a:srgbClr val="434343"/>
              </a:solidFill>
              <a:latin typeface="Roboto"/>
              <a:ea typeface="Roboto"/>
              <a:cs typeface="Roboto"/>
              <a:sym typeface="Roboto"/>
            </a:endParaRPr>
          </a:p>
          <a:p>
            <a:pPr indent="-323850" lvl="0" marL="457200" rtl="0" algn="l">
              <a:spcBef>
                <a:spcPts val="0"/>
              </a:spcBef>
              <a:spcAft>
                <a:spcPts val="0"/>
              </a:spcAft>
              <a:buClr>
                <a:srgbClr val="0E101A"/>
              </a:buClr>
              <a:buSzPts val="1500"/>
              <a:buFont typeface="Roboto"/>
              <a:buChar char="●"/>
            </a:pPr>
            <a:r>
              <a:rPr b="1" lang="en-GB" sz="1500" u="sng">
                <a:solidFill>
                  <a:srgbClr val="202124"/>
                </a:solidFill>
                <a:latin typeface="Roboto"/>
                <a:ea typeface="Roboto"/>
                <a:cs typeface="Roboto"/>
                <a:sym typeface="Roboto"/>
              </a:rPr>
              <a:t>Competitor Analysis:</a:t>
            </a:r>
            <a:r>
              <a:rPr b="1" lang="en-GB" sz="1500">
                <a:solidFill>
                  <a:srgbClr val="741B47"/>
                </a:solidFill>
                <a:latin typeface="Roboto"/>
                <a:ea typeface="Roboto"/>
                <a:cs typeface="Roboto"/>
                <a:sym typeface="Roboto"/>
              </a:rPr>
              <a:t> </a:t>
            </a:r>
            <a:r>
              <a:rPr b="1" lang="en-GB" sz="1500">
                <a:solidFill>
                  <a:srgbClr val="434343"/>
                </a:solidFill>
                <a:latin typeface="Roboto"/>
                <a:ea typeface="Roboto"/>
                <a:cs typeface="Roboto"/>
                <a:sym typeface="Roboto"/>
              </a:rPr>
              <a:t>Keyword research allows us to identify the keywords their competitors are targeting. Understanding competitor strategies can help in refining their own approach and finding untapped opportunities.</a:t>
            </a:r>
            <a:endParaRPr b="1" sz="1500">
              <a:solidFill>
                <a:srgbClr val="434343"/>
              </a:solidFill>
              <a:latin typeface="Roboto"/>
              <a:ea typeface="Roboto"/>
              <a:cs typeface="Roboto"/>
              <a:sym typeface="Roboto"/>
            </a:endParaRPr>
          </a:p>
          <a:p>
            <a:pPr indent="-323850" lvl="0" marL="457200" rtl="0" algn="l">
              <a:spcBef>
                <a:spcPts val="0"/>
              </a:spcBef>
              <a:spcAft>
                <a:spcPts val="0"/>
              </a:spcAft>
              <a:buClr>
                <a:srgbClr val="0E101A"/>
              </a:buClr>
              <a:buSzPts val="1500"/>
              <a:buFont typeface="Roboto"/>
              <a:buChar char="●"/>
            </a:pPr>
            <a:r>
              <a:rPr b="1" lang="en-GB" sz="1500" u="sng">
                <a:solidFill>
                  <a:srgbClr val="202124"/>
                </a:solidFill>
                <a:latin typeface="Roboto"/>
                <a:ea typeface="Roboto"/>
                <a:cs typeface="Roboto"/>
                <a:sym typeface="Roboto"/>
              </a:rPr>
              <a:t>High-Performing Content:</a:t>
            </a:r>
            <a:r>
              <a:rPr b="1" lang="en-GB" sz="1500">
                <a:solidFill>
                  <a:schemeClr val="dk1"/>
                </a:solidFill>
                <a:latin typeface="Roboto"/>
                <a:ea typeface="Roboto"/>
                <a:cs typeface="Roboto"/>
                <a:sym typeface="Roboto"/>
              </a:rPr>
              <a:t> </a:t>
            </a:r>
            <a:r>
              <a:rPr b="1" lang="en-GB" sz="1500">
                <a:solidFill>
                  <a:srgbClr val="434343"/>
                </a:solidFill>
                <a:latin typeface="Roboto"/>
                <a:ea typeface="Roboto"/>
                <a:cs typeface="Roboto"/>
                <a:sym typeface="Roboto"/>
              </a:rPr>
              <a:t>By analyzing keywords that drive the most traffic and conversions, we can identify their best-performing content. This insight can be used to optimize existing content or create similar content to attract more visitors.</a:t>
            </a:r>
            <a:endParaRPr b="1" sz="1500">
              <a:solidFill>
                <a:srgbClr val="434343"/>
              </a:solidFill>
              <a:latin typeface="Roboto"/>
              <a:ea typeface="Roboto"/>
              <a:cs typeface="Roboto"/>
              <a:sym typeface="Roboto"/>
            </a:endParaRPr>
          </a:p>
          <a:p>
            <a:pPr indent="-323850" lvl="0" marL="457200" rtl="0" algn="l">
              <a:spcBef>
                <a:spcPts val="0"/>
              </a:spcBef>
              <a:spcAft>
                <a:spcPts val="0"/>
              </a:spcAft>
              <a:buClr>
                <a:srgbClr val="0E101A"/>
              </a:buClr>
              <a:buSzPts val="1500"/>
              <a:buFont typeface="Roboto"/>
              <a:buChar char="●"/>
            </a:pPr>
            <a:r>
              <a:rPr b="1" lang="en-GB" sz="1500" u="sng">
                <a:solidFill>
                  <a:srgbClr val="202124"/>
                </a:solidFill>
                <a:latin typeface="Roboto"/>
                <a:ea typeface="Roboto"/>
                <a:cs typeface="Roboto"/>
                <a:sym typeface="Roboto"/>
              </a:rPr>
              <a:t>Insights for Content Creation:</a:t>
            </a:r>
            <a:r>
              <a:rPr b="1" lang="en-GB" sz="1500">
                <a:solidFill>
                  <a:srgbClr val="434343"/>
                </a:solidFill>
                <a:latin typeface="Roboto"/>
                <a:ea typeface="Roboto"/>
                <a:cs typeface="Roboto"/>
                <a:sym typeface="Roboto"/>
              </a:rPr>
              <a:t>Keyword research provides insights into the type of content users are looking for. We can identify popular questions, pain points, and interests to create informative and relevant content that satisfies user needs.</a:t>
            </a:r>
            <a:endParaRPr b="1" sz="1500">
              <a:solidFill>
                <a:srgbClr val="434343"/>
              </a:solidFill>
              <a:latin typeface="Roboto"/>
              <a:ea typeface="Roboto"/>
              <a:cs typeface="Roboto"/>
              <a:sym typeface="Roboto"/>
            </a:endParaRPr>
          </a:p>
          <a:p>
            <a:pPr indent="-323850" lvl="0" marL="457200" rtl="0" algn="l">
              <a:spcBef>
                <a:spcPts val="0"/>
              </a:spcBef>
              <a:spcAft>
                <a:spcPts val="0"/>
              </a:spcAft>
              <a:buClr>
                <a:srgbClr val="0E101A"/>
              </a:buClr>
              <a:buSzPts val="1500"/>
              <a:buFont typeface="Roboto"/>
              <a:buChar char="●"/>
            </a:pPr>
            <a:r>
              <a:rPr b="1" lang="en-GB" sz="1500" u="sng">
                <a:solidFill>
                  <a:srgbClr val="202124"/>
                </a:solidFill>
                <a:latin typeface="Roboto"/>
                <a:ea typeface="Roboto"/>
                <a:cs typeface="Roboto"/>
                <a:sym typeface="Roboto"/>
              </a:rPr>
              <a:t>User Experience Improvements:</a:t>
            </a:r>
            <a:r>
              <a:rPr b="1" lang="en-GB" sz="1500">
                <a:latin typeface="Roboto"/>
                <a:ea typeface="Roboto"/>
                <a:cs typeface="Roboto"/>
                <a:sym typeface="Roboto"/>
              </a:rPr>
              <a:t> </a:t>
            </a:r>
            <a:r>
              <a:rPr b="1" lang="en-GB" sz="1500">
                <a:solidFill>
                  <a:srgbClr val="434343"/>
                </a:solidFill>
                <a:latin typeface="Roboto"/>
                <a:ea typeface="Roboto"/>
                <a:cs typeface="Roboto"/>
                <a:sym typeface="Roboto"/>
              </a:rPr>
              <a:t>Analyzing keyword data can reveal potential user experience issues. By addressing these issues, we can enhance the overall website experience and encourage user engagement.</a:t>
            </a:r>
            <a:endParaRPr b="1" sz="1500">
              <a:solidFill>
                <a:srgbClr val="434343"/>
              </a:solidFill>
              <a:latin typeface="Roboto"/>
              <a:ea typeface="Roboto"/>
              <a:cs typeface="Roboto"/>
              <a:sym typeface="Roboto"/>
            </a:endParaRPr>
          </a:p>
          <a:p>
            <a:pPr indent="-323850" lvl="0" marL="457200" rtl="0" algn="l">
              <a:spcBef>
                <a:spcPts val="0"/>
              </a:spcBef>
              <a:spcAft>
                <a:spcPts val="0"/>
              </a:spcAft>
              <a:buClr>
                <a:srgbClr val="0E101A"/>
              </a:buClr>
              <a:buSzPts val="1500"/>
              <a:buFont typeface="Roboto"/>
              <a:buChar char="●"/>
            </a:pPr>
            <a:r>
              <a:rPr b="1" lang="en-GB" sz="1500" u="sng">
                <a:solidFill>
                  <a:srgbClr val="202124"/>
                </a:solidFill>
                <a:latin typeface="Roboto"/>
                <a:ea typeface="Roboto"/>
                <a:cs typeface="Roboto"/>
                <a:sym typeface="Roboto"/>
              </a:rPr>
              <a:t>On-Page Optimization:</a:t>
            </a:r>
            <a:r>
              <a:rPr b="1" lang="en-GB" sz="1500">
                <a:solidFill>
                  <a:srgbClr val="434343"/>
                </a:solidFill>
                <a:latin typeface="Roboto"/>
                <a:ea typeface="Roboto"/>
                <a:cs typeface="Roboto"/>
                <a:sym typeface="Roboto"/>
              </a:rPr>
              <a:t> SEO research highlights opportunities for on-page optimization, including title tags, meta descriptions, headers, and internal linking. Properly optimized pages can improve search engine rankings and click-through rates.</a:t>
            </a:r>
            <a:endParaRPr b="1" sz="1500">
              <a:solidFill>
                <a:srgbClr val="434343"/>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5"/>
          <p:cNvSpPr txBox="1"/>
          <p:nvPr/>
        </p:nvSpPr>
        <p:spPr>
          <a:xfrm>
            <a:off x="590725" y="253892"/>
            <a:ext cx="76101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700"/>
              <a:buFont typeface="Arial"/>
              <a:buNone/>
            </a:pPr>
            <a:r>
              <a:rPr b="1" i="0" lang="en-GB" sz="2100" u="none" cap="none" strike="noStrike">
                <a:solidFill>
                  <a:srgbClr val="434343"/>
                </a:solidFill>
                <a:latin typeface="Arial"/>
                <a:ea typeface="Arial"/>
                <a:cs typeface="Arial"/>
                <a:sym typeface="Arial"/>
              </a:rPr>
              <a:t>Part 3: Content Ideas and Marketing Strategies</a:t>
            </a:r>
            <a:endParaRPr b="0" i="0" sz="2100" u="none" cap="none" strike="noStrike">
              <a:solidFill>
                <a:srgbClr val="000000"/>
              </a:solidFill>
              <a:latin typeface="Arial"/>
              <a:ea typeface="Arial"/>
              <a:cs typeface="Arial"/>
              <a:sym typeface="Arial"/>
            </a:endParaRPr>
          </a:p>
        </p:txBody>
      </p:sp>
      <p:pic>
        <p:nvPicPr>
          <p:cNvPr id="188" name="Google Shape;188;p35"/>
          <p:cNvPicPr preferRelativeResize="0"/>
          <p:nvPr/>
        </p:nvPicPr>
        <p:blipFill rotWithShape="1">
          <a:blip r:embed="rId3">
            <a:alphaModFix/>
          </a:blip>
          <a:srcRect b="5713" l="0" r="0" t="2719"/>
          <a:stretch/>
        </p:blipFill>
        <p:spPr>
          <a:xfrm>
            <a:off x="3959525" y="761800"/>
            <a:ext cx="3931200" cy="4206800"/>
          </a:xfrm>
          <a:prstGeom prst="rect">
            <a:avLst/>
          </a:prstGeom>
          <a:noFill/>
          <a:ln>
            <a:noFill/>
          </a:ln>
        </p:spPr>
      </p:pic>
      <p:sp>
        <p:nvSpPr>
          <p:cNvPr id="189" name="Google Shape;189;p35"/>
          <p:cNvSpPr txBox="1"/>
          <p:nvPr/>
        </p:nvSpPr>
        <p:spPr>
          <a:xfrm>
            <a:off x="118875" y="873900"/>
            <a:ext cx="3714600" cy="3632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b="1" lang="en-GB">
                <a:solidFill>
                  <a:schemeClr val="dk1"/>
                </a:solidFill>
              </a:rPr>
              <a:t>Content Idea Generation &amp; Strategy:</a:t>
            </a:r>
            <a:r>
              <a:rPr lang="en-GB">
                <a:solidFill>
                  <a:schemeClr val="dk1"/>
                </a:solidFill>
              </a:rPr>
              <a:t> Create a content calendar for the remaining month of July by brainstorming content themes, exploring various formats like blog </a:t>
            </a:r>
            <a:r>
              <a:rPr lang="en-GB">
                <a:solidFill>
                  <a:schemeClr val="dk1"/>
                </a:solidFill>
              </a:rPr>
              <a:t>posts, videos, infographics, podca</a:t>
            </a:r>
            <a:r>
              <a:rPr lang="en-GB">
                <a:solidFill>
                  <a:schemeClr val="dk1"/>
                </a:solidFill>
              </a:rPr>
              <a:t>sts, and interactive quizzes, and scheduling publication dates mainly on Facebook &amp; Instagram. </a:t>
            </a:r>
            <a:br>
              <a:rPr lang="en-GB">
                <a:solidFill>
                  <a:schemeClr val="dk1"/>
                </a:solidFill>
              </a:rPr>
            </a:br>
            <a:br>
              <a:rPr lang="en-GB">
                <a:solidFill>
                  <a:schemeClr val="dk1"/>
                </a:solidFill>
              </a:rPr>
            </a:br>
            <a:r>
              <a:rPr lang="en-GB">
                <a:solidFill>
                  <a:schemeClr val="dk1"/>
                </a:solidFill>
              </a:rPr>
              <a:t>And include the strategy, aim and the idea behind these posts and story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	</a:t>
            </a:r>
            <a:r>
              <a:rPr lang="en-GB" u="sng">
                <a:solidFill>
                  <a:schemeClr val="accent5"/>
                </a:solidFill>
                <a:hlinkClick r:id="rId4">
                  <a:extLst>
                    <a:ext uri="{A12FA001-AC4F-418D-AE19-62706E023703}">
                      <ahyp:hlinkClr val="tx"/>
                    </a:ext>
                  </a:extLst>
                </a:hlinkClick>
              </a:rPr>
              <a:t>Content Calendar Example</a:t>
            </a:r>
            <a:r>
              <a:rPr lang="en-GB">
                <a:solidFill>
                  <a:schemeClr val="dk1"/>
                </a:solidFill>
              </a:rPr>
              <a:t> (Try creating a      table for the month of July)</a:t>
            </a:r>
            <a:endParaRPr>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6"/>
          <p:cNvSpPr txBox="1"/>
          <p:nvPr>
            <p:ph idx="1" type="body"/>
          </p:nvPr>
        </p:nvSpPr>
        <p:spPr>
          <a:xfrm>
            <a:off x="266575" y="74425"/>
            <a:ext cx="8430600" cy="500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1"/>
                </a:solidFill>
              </a:rPr>
              <a:t>Format 1: Blog Post</a:t>
            </a:r>
            <a:endParaRPr b="1" sz="1500">
              <a:solidFill>
                <a:schemeClr val="dk1"/>
              </a:solidFill>
            </a:endParaRPr>
          </a:p>
          <a:p>
            <a:pPr indent="0" lvl="0" marL="0" rtl="0" algn="l">
              <a:spcBef>
                <a:spcPts val="0"/>
              </a:spcBef>
              <a:spcAft>
                <a:spcPts val="0"/>
              </a:spcAft>
              <a:buNone/>
            </a:pPr>
            <a:r>
              <a:t/>
            </a:r>
            <a:endParaRPr b="1" sz="1500">
              <a:solidFill>
                <a:schemeClr val="dk1"/>
              </a:solidFill>
            </a:endParaRPr>
          </a:p>
          <a:p>
            <a:pPr indent="0" lvl="0" marL="0" rtl="0" algn="l">
              <a:spcBef>
                <a:spcPts val="0"/>
              </a:spcBef>
              <a:spcAft>
                <a:spcPts val="0"/>
              </a:spcAft>
              <a:buNone/>
            </a:pPr>
            <a:r>
              <a:rPr b="1" lang="en-GB" sz="1600">
                <a:solidFill>
                  <a:srgbClr val="202124"/>
                </a:solidFill>
              </a:rPr>
              <a:t>Aim:</a:t>
            </a:r>
            <a:r>
              <a:rPr b="1" lang="en-GB" sz="1600">
                <a:solidFill>
                  <a:srgbClr val="374151"/>
                </a:solidFill>
              </a:rPr>
              <a:t> </a:t>
            </a:r>
            <a:r>
              <a:rPr b="1" lang="en-GB" sz="1600">
                <a:solidFill>
                  <a:srgbClr val="434343"/>
                </a:solidFill>
              </a:rPr>
              <a:t>To boost SEO and to provide information regarding the products of Lakme</a:t>
            </a:r>
            <a:endParaRPr b="1" sz="1600">
              <a:solidFill>
                <a:srgbClr val="434343"/>
              </a:solidFill>
            </a:endParaRPr>
          </a:p>
          <a:p>
            <a:pPr indent="0" lvl="0" marL="0" rtl="0" algn="l">
              <a:spcBef>
                <a:spcPts val="0"/>
              </a:spcBef>
              <a:spcAft>
                <a:spcPts val="0"/>
              </a:spcAft>
              <a:buNone/>
            </a:pPr>
            <a:r>
              <a:rPr b="1" lang="en-GB" sz="1600">
                <a:solidFill>
                  <a:srgbClr val="202124"/>
                </a:solidFill>
              </a:rPr>
              <a:t>Date</a:t>
            </a:r>
            <a:r>
              <a:rPr b="1" lang="en-GB" sz="1600">
                <a:solidFill>
                  <a:srgbClr val="434343"/>
                </a:solidFill>
              </a:rPr>
              <a:t>: 23rd July, 2023</a:t>
            </a:r>
            <a:endParaRPr b="1" sz="1600">
              <a:solidFill>
                <a:srgbClr val="434343"/>
              </a:solidFill>
            </a:endParaRPr>
          </a:p>
          <a:p>
            <a:pPr indent="0" lvl="0" marL="0" rtl="0" algn="l">
              <a:spcBef>
                <a:spcPts val="0"/>
              </a:spcBef>
              <a:spcAft>
                <a:spcPts val="0"/>
              </a:spcAft>
              <a:buNone/>
            </a:pPr>
            <a:r>
              <a:rPr b="1" lang="en-GB" sz="1600">
                <a:solidFill>
                  <a:srgbClr val="202124"/>
                </a:solidFill>
              </a:rPr>
              <a:t>Idea:</a:t>
            </a:r>
            <a:r>
              <a:rPr b="1" lang="en-GB" sz="1600">
                <a:solidFill>
                  <a:srgbClr val="434343"/>
                </a:solidFill>
              </a:rPr>
              <a:t> On the eve of friendship day Lakme wants to wish its audience and also provide them with information about the variety of </a:t>
            </a:r>
            <a:r>
              <a:rPr b="1" lang="en-GB" sz="1600">
                <a:solidFill>
                  <a:srgbClr val="434343"/>
                </a:solidFill>
              </a:rPr>
              <a:t>products</a:t>
            </a:r>
            <a:r>
              <a:rPr b="1" lang="en-GB" sz="1600">
                <a:solidFill>
                  <a:srgbClr val="434343"/>
                </a:solidFill>
              </a:rPr>
              <a:t> </a:t>
            </a:r>
            <a:r>
              <a:rPr b="1" lang="en-GB" sz="1600">
                <a:solidFill>
                  <a:srgbClr val="434343"/>
                </a:solidFill>
              </a:rPr>
              <a:t>available.</a:t>
            </a:r>
            <a:endParaRPr b="1" sz="1600">
              <a:solidFill>
                <a:srgbClr val="434343"/>
              </a:solidFill>
            </a:endParaRPr>
          </a:p>
          <a:p>
            <a:pPr indent="0" lvl="0" marL="0" rtl="0" algn="l">
              <a:spcBef>
                <a:spcPts val="0"/>
              </a:spcBef>
              <a:spcAft>
                <a:spcPts val="0"/>
              </a:spcAft>
              <a:buNone/>
            </a:pPr>
            <a:r>
              <a:t/>
            </a:r>
            <a:endParaRPr b="1" sz="1600">
              <a:solidFill>
                <a:srgbClr val="374151"/>
              </a:solidFill>
            </a:endParaRPr>
          </a:p>
          <a:p>
            <a:pPr indent="0" lvl="0" marL="0" rtl="0" algn="l">
              <a:spcBef>
                <a:spcPts val="0"/>
              </a:spcBef>
              <a:spcAft>
                <a:spcPts val="0"/>
              </a:spcAft>
              <a:buNone/>
            </a:pPr>
            <a:r>
              <a:rPr b="1" lang="en-GB">
                <a:solidFill>
                  <a:schemeClr val="dk1"/>
                </a:solidFill>
              </a:rPr>
              <a:t>Format 2: Videos</a:t>
            </a:r>
            <a:endParaRPr b="1" sz="1500">
              <a:solidFill>
                <a:schemeClr val="dk1"/>
              </a:solidFill>
            </a:endParaRPr>
          </a:p>
          <a:p>
            <a:pPr indent="0" lvl="0" marL="0" rtl="0" algn="l">
              <a:spcBef>
                <a:spcPts val="0"/>
              </a:spcBef>
              <a:spcAft>
                <a:spcPts val="0"/>
              </a:spcAft>
              <a:buNone/>
            </a:pPr>
            <a:r>
              <a:t/>
            </a:r>
            <a:endParaRPr b="1" sz="1500">
              <a:solidFill>
                <a:schemeClr val="dk1"/>
              </a:solidFill>
            </a:endParaRPr>
          </a:p>
          <a:p>
            <a:pPr indent="0" lvl="0" marL="0" rtl="0" algn="l">
              <a:spcBef>
                <a:spcPts val="0"/>
              </a:spcBef>
              <a:spcAft>
                <a:spcPts val="0"/>
              </a:spcAft>
              <a:buNone/>
            </a:pPr>
            <a:r>
              <a:rPr b="1" lang="en-GB" sz="1600">
                <a:solidFill>
                  <a:srgbClr val="202124"/>
                </a:solidFill>
              </a:rPr>
              <a:t>Aim:</a:t>
            </a:r>
            <a:r>
              <a:rPr b="1" lang="en-GB" sz="1600">
                <a:solidFill>
                  <a:srgbClr val="374151"/>
                </a:solidFill>
              </a:rPr>
              <a:t> </a:t>
            </a:r>
            <a:r>
              <a:rPr b="1" lang="en-GB" sz="1600">
                <a:solidFill>
                  <a:srgbClr val="434343"/>
                </a:solidFill>
              </a:rPr>
              <a:t>To provide visually appealing content to the audience and for brand awareness</a:t>
            </a:r>
            <a:endParaRPr b="1" sz="1600">
              <a:solidFill>
                <a:srgbClr val="434343"/>
              </a:solidFill>
            </a:endParaRPr>
          </a:p>
          <a:p>
            <a:pPr indent="0" lvl="0" marL="0" rtl="0" algn="l">
              <a:spcBef>
                <a:spcPts val="0"/>
              </a:spcBef>
              <a:spcAft>
                <a:spcPts val="0"/>
              </a:spcAft>
              <a:buNone/>
            </a:pPr>
            <a:r>
              <a:rPr b="1" lang="en-GB" sz="1600">
                <a:solidFill>
                  <a:srgbClr val="202124"/>
                </a:solidFill>
              </a:rPr>
              <a:t>Date:</a:t>
            </a:r>
            <a:r>
              <a:rPr b="1" lang="en-GB" sz="1600">
                <a:solidFill>
                  <a:srgbClr val="434343"/>
                </a:solidFill>
              </a:rPr>
              <a:t> 21st July, 2023</a:t>
            </a:r>
            <a:endParaRPr b="1" sz="1600">
              <a:solidFill>
                <a:srgbClr val="434343"/>
              </a:solidFill>
            </a:endParaRPr>
          </a:p>
          <a:p>
            <a:pPr indent="0" lvl="0" marL="0" rtl="0" algn="l">
              <a:spcBef>
                <a:spcPts val="0"/>
              </a:spcBef>
              <a:spcAft>
                <a:spcPts val="0"/>
              </a:spcAft>
              <a:buNone/>
            </a:pPr>
            <a:r>
              <a:rPr b="1" lang="en-GB" sz="1600">
                <a:solidFill>
                  <a:srgbClr val="202124"/>
                </a:solidFill>
              </a:rPr>
              <a:t>Idea:</a:t>
            </a:r>
            <a:r>
              <a:rPr b="1" lang="en-GB" sz="1600">
                <a:solidFill>
                  <a:srgbClr val="434343"/>
                </a:solidFill>
              </a:rPr>
              <a:t> The main idea behind this is to provide information regarding the new launches and drive customers to the website.</a:t>
            </a:r>
            <a:endParaRPr b="1" sz="1600">
              <a:solidFill>
                <a:srgbClr val="434343"/>
              </a:solidFill>
            </a:endParaRPr>
          </a:p>
          <a:p>
            <a:pPr indent="0" lvl="0" marL="0" rtl="0" algn="l">
              <a:spcBef>
                <a:spcPts val="0"/>
              </a:spcBef>
              <a:spcAft>
                <a:spcPts val="0"/>
              </a:spcAft>
              <a:buNone/>
            </a:pPr>
            <a:r>
              <a:t/>
            </a:r>
            <a:endParaRPr b="1" sz="1600">
              <a:solidFill>
                <a:srgbClr val="374151"/>
              </a:solidFill>
            </a:endParaRPr>
          </a:p>
          <a:p>
            <a:pPr indent="0" lvl="0" marL="0" rtl="0" algn="l">
              <a:spcBef>
                <a:spcPts val="0"/>
              </a:spcBef>
              <a:spcAft>
                <a:spcPts val="0"/>
              </a:spcAft>
              <a:buClr>
                <a:schemeClr val="dk1"/>
              </a:buClr>
              <a:buSzPts val="1100"/>
              <a:buFont typeface="Arial"/>
              <a:buNone/>
            </a:pPr>
            <a:r>
              <a:rPr b="1" lang="en-GB" sz="1600">
                <a:solidFill>
                  <a:srgbClr val="434343"/>
                </a:solidFill>
              </a:rPr>
              <a:t>We also created another video advertisement for our brand and posted it on our instagram page- 4th july</a:t>
            </a:r>
            <a:endParaRPr b="1" sz="1600">
              <a:solidFill>
                <a:srgbClr val="434343"/>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7"/>
          <p:cNvSpPr txBox="1"/>
          <p:nvPr>
            <p:ph idx="1" type="body"/>
          </p:nvPr>
        </p:nvSpPr>
        <p:spPr>
          <a:xfrm>
            <a:off x="301800" y="238200"/>
            <a:ext cx="8540400" cy="466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1"/>
                </a:solidFill>
              </a:rPr>
              <a:t>Format 3: Creative (Meme)</a:t>
            </a:r>
            <a:endParaRPr b="1" sz="1400">
              <a:solidFill>
                <a:schemeClr val="dk1"/>
              </a:solidFill>
            </a:endParaRPr>
          </a:p>
          <a:p>
            <a:pPr indent="0" lvl="0" marL="0" rtl="0" algn="l">
              <a:spcBef>
                <a:spcPts val="0"/>
              </a:spcBef>
              <a:spcAft>
                <a:spcPts val="0"/>
              </a:spcAft>
              <a:buNone/>
            </a:pPr>
            <a:r>
              <a:t/>
            </a:r>
            <a:endParaRPr b="1" sz="1600">
              <a:solidFill>
                <a:schemeClr val="dk1"/>
              </a:solidFill>
            </a:endParaRPr>
          </a:p>
          <a:p>
            <a:pPr indent="0" lvl="0" marL="0" rtl="0" algn="l">
              <a:spcBef>
                <a:spcPts val="0"/>
              </a:spcBef>
              <a:spcAft>
                <a:spcPts val="0"/>
              </a:spcAft>
              <a:buNone/>
            </a:pPr>
            <a:r>
              <a:rPr b="1" lang="en-GB" sz="1600">
                <a:solidFill>
                  <a:srgbClr val="202124"/>
                </a:solidFill>
              </a:rPr>
              <a:t>Aim:</a:t>
            </a:r>
            <a:r>
              <a:rPr b="1" lang="en-GB" sz="1600">
                <a:solidFill>
                  <a:schemeClr val="dk1"/>
                </a:solidFill>
              </a:rPr>
              <a:t> </a:t>
            </a:r>
            <a:r>
              <a:rPr b="1" lang="en-GB" sz="1600">
                <a:solidFill>
                  <a:srgbClr val="434343"/>
                </a:solidFill>
              </a:rPr>
              <a:t>To engage the audience with fun content and also promoting our brand simultaneously.</a:t>
            </a:r>
            <a:endParaRPr b="1" sz="1600">
              <a:solidFill>
                <a:srgbClr val="434343"/>
              </a:solidFill>
            </a:endParaRPr>
          </a:p>
          <a:p>
            <a:pPr indent="0" lvl="0" marL="0" rtl="0" algn="l">
              <a:spcBef>
                <a:spcPts val="0"/>
              </a:spcBef>
              <a:spcAft>
                <a:spcPts val="0"/>
              </a:spcAft>
              <a:buNone/>
            </a:pPr>
            <a:r>
              <a:rPr b="1" lang="en-GB" sz="1600">
                <a:solidFill>
                  <a:srgbClr val="202124"/>
                </a:solidFill>
              </a:rPr>
              <a:t>Date:</a:t>
            </a:r>
            <a:r>
              <a:rPr b="1" lang="en-GB" sz="1600">
                <a:solidFill>
                  <a:srgbClr val="434343"/>
                </a:solidFill>
              </a:rPr>
              <a:t>  14th, 19th &amp; 24th of July 2023</a:t>
            </a:r>
            <a:endParaRPr b="1" sz="1600">
              <a:solidFill>
                <a:srgbClr val="434343"/>
              </a:solidFill>
            </a:endParaRPr>
          </a:p>
          <a:p>
            <a:pPr indent="0" lvl="0" marL="0" rtl="0" algn="l">
              <a:spcBef>
                <a:spcPts val="0"/>
              </a:spcBef>
              <a:spcAft>
                <a:spcPts val="0"/>
              </a:spcAft>
              <a:buNone/>
            </a:pPr>
            <a:r>
              <a:rPr b="1" lang="en-GB" sz="1600">
                <a:solidFill>
                  <a:srgbClr val="202124"/>
                </a:solidFill>
              </a:rPr>
              <a:t>Idea: </a:t>
            </a:r>
            <a:r>
              <a:rPr b="1" lang="en-GB" sz="1600">
                <a:solidFill>
                  <a:srgbClr val="434343"/>
                </a:solidFill>
              </a:rPr>
              <a:t> What we observed is, Lakme always tries to give more professional content than fun content, so we wanted to provide some fun and engaging content as audience like it that way. Memes are the best strategy we could use for this.</a:t>
            </a:r>
            <a:endParaRPr b="1" sz="1600">
              <a:solidFill>
                <a:srgbClr val="434343"/>
              </a:solidFill>
            </a:endParaRPr>
          </a:p>
          <a:p>
            <a:pPr indent="0" lvl="0" marL="0" rtl="0" algn="l">
              <a:spcBef>
                <a:spcPts val="0"/>
              </a:spcBef>
              <a:spcAft>
                <a:spcPts val="0"/>
              </a:spcAft>
              <a:buNone/>
            </a:pPr>
            <a:r>
              <a:t/>
            </a:r>
            <a:endParaRPr b="1" sz="1600">
              <a:solidFill>
                <a:srgbClr val="434343"/>
              </a:solidFill>
            </a:endParaRPr>
          </a:p>
          <a:p>
            <a:pPr indent="0" lvl="0" marL="0" rtl="0" algn="l">
              <a:spcBef>
                <a:spcPts val="0"/>
              </a:spcBef>
              <a:spcAft>
                <a:spcPts val="0"/>
              </a:spcAft>
              <a:buNone/>
            </a:pPr>
            <a:r>
              <a:rPr b="1" lang="en-GB" sz="1800">
                <a:solidFill>
                  <a:schemeClr val="dk1"/>
                </a:solidFill>
              </a:rPr>
              <a:t>Format 4: Instagram Stories</a:t>
            </a:r>
            <a:endParaRPr b="1" sz="1800">
              <a:solidFill>
                <a:schemeClr val="dk1"/>
              </a:solidFill>
            </a:endParaRPr>
          </a:p>
          <a:p>
            <a:pPr indent="0" lvl="0" marL="0" rtl="0" algn="l">
              <a:spcBef>
                <a:spcPts val="0"/>
              </a:spcBef>
              <a:spcAft>
                <a:spcPts val="0"/>
              </a:spcAft>
              <a:buNone/>
            </a:pPr>
            <a:r>
              <a:t/>
            </a:r>
            <a:endParaRPr b="1" sz="1600">
              <a:solidFill>
                <a:schemeClr val="dk1"/>
              </a:solidFill>
            </a:endParaRPr>
          </a:p>
          <a:p>
            <a:pPr indent="0" lvl="0" marL="0" rtl="0" algn="l">
              <a:spcBef>
                <a:spcPts val="0"/>
              </a:spcBef>
              <a:spcAft>
                <a:spcPts val="0"/>
              </a:spcAft>
              <a:buNone/>
            </a:pPr>
            <a:r>
              <a:rPr b="1" lang="en-GB" sz="1600">
                <a:solidFill>
                  <a:srgbClr val="202124"/>
                </a:solidFill>
              </a:rPr>
              <a:t>Aim:</a:t>
            </a:r>
            <a:r>
              <a:rPr b="1" lang="en-GB" sz="1600">
                <a:solidFill>
                  <a:schemeClr val="dk1"/>
                </a:solidFill>
              </a:rPr>
              <a:t> </a:t>
            </a:r>
            <a:r>
              <a:rPr b="1" lang="en-GB" sz="1600">
                <a:solidFill>
                  <a:srgbClr val="434343"/>
                </a:solidFill>
              </a:rPr>
              <a:t>To promote our brand and create engaged online communities</a:t>
            </a:r>
            <a:endParaRPr b="1" sz="1600">
              <a:solidFill>
                <a:srgbClr val="434343"/>
              </a:solidFill>
            </a:endParaRPr>
          </a:p>
          <a:p>
            <a:pPr indent="0" lvl="0" marL="0" rtl="0" algn="l">
              <a:spcBef>
                <a:spcPts val="0"/>
              </a:spcBef>
              <a:spcAft>
                <a:spcPts val="0"/>
              </a:spcAft>
              <a:buNone/>
            </a:pPr>
            <a:r>
              <a:rPr b="1" lang="en-GB" sz="1600">
                <a:solidFill>
                  <a:srgbClr val="202124"/>
                </a:solidFill>
              </a:rPr>
              <a:t>Date: </a:t>
            </a:r>
            <a:r>
              <a:rPr b="1" lang="en-GB" sz="1600">
                <a:solidFill>
                  <a:srgbClr val="434343"/>
                </a:solidFill>
              </a:rPr>
              <a:t>Posted regularly</a:t>
            </a:r>
            <a:endParaRPr b="1" sz="1600">
              <a:solidFill>
                <a:srgbClr val="434343"/>
              </a:solidFill>
            </a:endParaRPr>
          </a:p>
          <a:p>
            <a:pPr indent="0" lvl="0" marL="0" rtl="0" algn="l">
              <a:spcBef>
                <a:spcPts val="0"/>
              </a:spcBef>
              <a:spcAft>
                <a:spcPts val="0"/>
              </a:spcAft>
              <a:buNone/>
            </a:pPr>
            <a:r>
              <a:rPr b="1" lang="en-GB" sz="1600">
                <a:solidFill>
                  <a:srgbClr val="202124"/>
                </a:solidFill>
              </a:rPr>
              <a:t>Idea: </a:t>
            </a:r>
            <a:r>
              <a:rPr b="1" lang="en-GB" sz="1600">
                <a:solidFill>
                  <a:srgbClr val="434343"/>
                </a:solidFill>
              </a:rPr>
              <a:t>The main idea is to be more interactive with the audience and understand what kind of content they are interested in. This was done by creating Q&amp;A, polls etc… </a:t>
            </a:r>
            <a:endParaRPr b="1" sz="1600">
              <a:solidFill>
                <a:srgbClr val="434343"/>
              </a:solidFill>
            </a:endParaRPr>
          </a:p>
          <a:p>
            <a:pPr indent="0" lvl="0" marL="0" rtl="0" algn="l">
              <a:spcBef>
                <a:spcPts val="0"/>
              </a:spcBef>
              <a:spcAft>
                <a:spcPts val="0"/>
              </a:spcAft>
              <a:buClr>
                <a:schemeClr val="dk1"/>
              </a:buClr>
              <a:buSzPts val="1100"/>
              <a:buFont typeface="Arial"/>
              <a:buNone/>
            </a:pPr>
            <a:r>
              <a:t/>
            </a:r>
            <a:endParaRPr b="1">
              <a:solidFill>
                <a:srgbClr val="434343"/>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8"/>
          <p:cNvSpPr txBox="1"/>
          <p:nvPr/>
        </p:nvSpPr>
        <p:spPr>
          <a:xfrm>
            <a:off x="699825" y="404837"/>
            <a:ext cx="76101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700"/>
              <a:buFont typeface="Arial"/>
              <a:buNone/>
            </a:pPr>
            <a:r>
              <a:rPr b="1" i="0" lang="en-GB" sz="2100" u="none" cap="none" strike="noStrike">
                <a:solidFill>
                  <a:srgbClr val="434343"/>
                </a:solidFill>
                <a:latin typeface="Arial"/>
                <a:ea typeface="Arial"/>
                <a:cs typeface="Arial"/>
                <a:sym typeface="Arial"/>
              </a:rPr>
              <a:t>Part 3: Content Ideas and Marketing Strategies</a:t>
            </a:r>
            <a:endParaRPr b="0" i="0" sz="2100" u="none" cap="none" strike="noStrike">
              <a:solidFill>
                <a:srgbClr val="000000"/>
              </a:solidFill>
              <a:latin typeface="Arial"/>
              <a:ea typeface="Arial"/>
              <a:cs typeface="Arial"/>
              <a:sym typeface="Arial"/>
            </a:endParaRPr>
          </a:p>
        </p:txBody>
      </p:sp>
      <p:sp>
        <p:nvSpPr>
          <p:cNvPr id="205" name="Google Shape;205;p38"/>
          <p:cNvSpPr txBox="1"/>
          <p:nvPr/>
        </p:nvSpPr>
        <p:spPr>
          <a:xfrm>
            <a:off x="571591" y="1050001"/>
            <a:ext cx="79650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Char char="●"/>
            </a:pPr>
            <a:r>
              <a:rPr b="1" i="0" lang="en-GB" u="none" cap="none" strike="noStrike">
                <a:solidFill>
                  <a:srgbClr val="000000"/>
                </a:solidFill>
              </a:rPr>
              <a:t>Reflect on the content ideas and marketing strategies process, discussing the challenges encountered and lessons learned.</a:t>
            </a:r>
            <a:endParaRPr b="1" i="0" u="none" cap="none" strike="noStrike">
              <a:solidFill>
                <a:srgbClr val="000000"/>
              </a:solidFill>
            </a:endParaRPr>
          </a:p>
        </p:txBody>
      </p:sp>
      <p:sp>
        <p:nvSpPr>
          <p:cNvPr id="206" name="Google Shape;206;p38"/>
          <p:cNvSpPr txBox="1"/>
          <p:nvPr/>
        </p:nvSpPr>
        <p:spPr>
          <a:xfrm>
            <a:off x="306700" y="1864375"/>
            <a:ext cx="8494800" cy="28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900">
                <a:solidFill>
                  <a:schemeClr val="dk1"/>
                </a:solidFill>
              </a:rPr>
              <a:t>Content ideas and marketing strategies:</a:t>
            </a:r>
            <a:endParaRPr b="1" sz="1900">
              <a:solidFill>
                <a:schemeClr val="dk1"/>
              </a:solidFill>
            </a:endParaRPr>
          </a:p>
          <a:p>
            <a:pPr indent="0" lvl="0" marL="0" rtl="0" algn="l">
              <a:spcBef>
                <a:spcPts val="0"/>
              </a:spcBef>
              <a:spcAft>
                <a:spcPts val="0"/>
              </a:spcAft>
              <a:buNone/>
            </a:pPr>
            <a:r>
              <a:rPr b="1" lang="en-GB" sz="1700">
                <a:solidFill>
                  <a:srgbClr val="202124"/>
                </a:solidFill>
              </a:rPr>
              <a:t>As a beauty brand Lakme objectives are quite clear. The content ideas that we decided are blog post, </a:t>
            </a:r>
            <a:r>
              <a:rPr b="1" lang="en-GB" sz="1700">
                <a:solidFill>
                  <a:srgbClr val="202124"/>
                </a:solidFill>
              </a:rPr>
              <a:t>video</a:t>
            </a:r>
            <a:r>
              <a:rPr b="1" lang="en-GB" sz="1700">
                <a:solidFill>
                  <a:srgbClr val="202124"/>
                </a:solidFill>
              </a:rPr>
              <a:t>, creatives and instagram stories. The main strategy we used is to create brand </a:t>
            </a:r>
            <a:r>
              <a:rPr b="1" lang="en-GB" sz="1700">
                <a:solidFill>
                  <a:srgbClr val="202124"/>
                </a:solidFill>
              </a:rPr>
              <a:t>awareness, provide information about new launches and engage the audience with the trendy topics like Barbie etc.</a:t>
            </a:r>
            <a:endParaRPr b="1" sz="1700">
              <a:solidFill>
                <a:srgbClr val="202124"/>
              </a:solidFill>
            </a:endParaRPr>
          </a:p>
          <a:p>
            <a:pPr indent="0" lvl="0" marL="0" rtl="0" algn="l">
              <a:spcBef>
                <a:spcPts val="0"/>
              </a:spcBef>
              <a:spcAft>
                <a:spcPts val="0"/>
              </a:spcAft>
              <a:buNone/>
            </a:pPr>
            <a:r>
              <a:t/>
            </a:r>
            <a:endParaRPr b="1" sz="1700">
              <a:solidFill>
                <a:srgbClr val="202124"/>
              </a:solidFill>
            </a:endParaRPr>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None/>
            </a:pPr>
            <a:r>
              <a:rPr b="1" lang="en-GB" sz="1900">
                <a:solidFill>
                  <a:schemeClr val="dk1"/>
                </a:solidFill>
              </a:rPr>
              <a:t>Challenge Faced:</a:t>
            </a:r>
            <a:endParaRPr b="1" sz="1900">
              <a:solidFill>
                <a:schemeClr val="dk1"/>
              </a:solidFill>
            </a:endParaRPr>
          </a:p>
          <a:p>
            <a:pPr indent="0" lvl="0" marL="0" rtl="0" algn="l">
              <a:spcBef>
                <a:spcPts val="0"/>
              </a:spcBef>
              <a:spcAft>
                <a:spcPts val="0"/>
              </a:spcAft>
              <a:buNone/>
            </a:pPr>
            <a:r>
              <a:rPr b="1" lang="en-GB" sz="1700">
                <a:solidFill>
                  <a:srgbClr val="202124"/>
                </a:solidFill>
              </a:rPr>
              <a:t>The main challenge that we faced is choosing the products to promote, as there is a wide range of products available.</a:t>
            </a:r>
            <a:endParaRPr b="1" sz="1700">
              <a:solidFill>
                <a:srgbClr val="202124"/>
              </a:solidFill>
            </a:endParaRPr>
          </a:p>
          <a:p>
            <a:pPr indent="0" lvl="0" marL="0" rtl="0" algn="l">
              <a:spcBef>
                <a:spcPts val="0"/>
              </a:spcBef>
              <a:spcAft>
                <a:spcPts val="0"/>
              </a:spcAft>
              <a:buNone/>
            </a:pPr>
            <a:r>
              <a:t/>
            </a:r>
            <a:endParaRPr sz="1700">
              <a:solidFill>
                <a:srgbClr val="202124"/>
              </a:solidFill>
            </a:endParaRPr>
          </a:p>
          <a:p>
            <a:pPr indent="0" lvl="0" marL="0" rtl="0" algn="l">
              <a:spcBef>
                <a:spcPts val="0"/>
              </a:spcBef>
              <a:spcAft>
                <a:spcPts val="0"/>
              </a:spcAft>
              <a:buNone/>
            </a:pPr>
            <a:r>
              <a:t/>
            </a:r>
            <a:endParaRPr sz="10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9"/>
          <p:cNvSpPr txBox="1"/>
          <p:nvPr/>
        </p:nvSpPr>
        <p:spPr>
          <a:xfrm>
            <a:off x="110800" y="177850"/>
            <a:ext cx="8870400" cy="47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200">
                <a:solidFill>
                  <a:schemeClr val="dk1"/>
                </a:solidFill>
                <a:highlight>
                  <a:srgbClr val="FFFFFF"/>
                </a:highlight>
                <a:latin typeface="Roboto"/>
                <a:ea typeface="Roboto"/>
                <a:cs typeface="Roboto"/>
                <a:sym typeface="Roboto"/>
              </a:rPr>
              <a:t>Format 1:</a:t>
            </a:r>
            <a:endParaRPr b="1" sz="22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b="1" lang="en-GB" sz="2100" u="sng">
                <a:solidFill>
                  <a:schemeClr val="dk1"/>
                </a:solidFill>
                <a:highlight>
                  <a:srgbClr val="FFFFFF"/>
                </a:highlight>
                <a:latin typeface="Roboto"/>
                <a:ea typeface="Roboto"/>
                <a:cs typeface="Roboto"/>
                <a:sym typeface="Roboto"/>
              </a:rPr>
              <a:t>Blog Title</a:t>
            </a:r>
            <a:r>
              <a:rPr b="1" lang="en-GB" sz="2100">
                <a:solidFill>
                  <a:schemeClr val="dk1"/>
                </a:solidFill>
                <a:highlight>
                  <a:srgbClr val="FFFFFF"/>
                </a:highlight>
                <a:latin typeface="Roboto"/>
                <a:ea typeface="Roboto"/>
                <a:cs typeface="Roboto"/>
                <a:sym typeface="Roboto"/>
              </a:rPr>
              <a:t> :</a:t>
            </a:r>
            <a:r>
              <a:rPr b="1" lang="en-GB" sz="1900">
                <a:solidFill>
                  <a:schemeClr val="dk1"/>
                </a:solidFill>
                <a:highlight>
                  <a:srgbClr val="FFFFFF"/>
                </a:highlight>
                <a:latin typeface="Roboto"/>
                <a:ea typeface="Roboto"/>
                <a:cs typeface="Roboto"/>
                <a:sym typeface="Roboto"/>
              </a:rPr>
              <a:t> </a:t>
            </a:r>
            <a:r>
              <a:rPr b="1" lang="en-GB" sz="2100">
                <a:solidFill>
                  <a:srgbClr val="1C4587"/>
                </a:solidFill>
                <a:highlight>
                  <a:srgbClr val="FFFFFF"/>
                </a:highlight>
                <a:latin typeface="Roboto"/>
                <a:ea typeface="Roboto"/>
                <a:cs typeface="Roboto"/>
                <a:sym typeface="Roboto"/>
              </a:rPr>
              <a:t>Celebrate Friendship Day with Stunning Lakmé Cosmetics Gifts✨</a:t>
            </a:r>
            <a:r>
              <a:rPr b="1" lang="en-GB" sz="2100">
                <a:solidFill>
                  <a:srgbClr val="1C4587"/>
                </a:solidFill>
                <a:highlight>
                  <a:schemeClr val="lt1"/>
                </a:highlight>
                <a:latin typeface="Roboto"/>
                <a:ea typeface="Roboto"/>
                <a:cs typeface="Roboto"/>
                <a:sym typeface="Roboto"/>
              </a:rPr>
              <a:t>✨</a:t>
            </a:r>
            <a:endParaRPr b="1" sz="2100">
              <a:solidFill>
                <a:srgbClr val="1C4587"/>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a:solidFill>
                <a:srgbClr val="757575"/>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n-GB">
                <a:solidFill>
                  <a:srgbClr val="0E101A"/>
                </a:solidFill>
                <a:highlight>
                  <a:srgbClr val="FFFFFF"/>
                </a:highlight>
                <a:latin typeface="Roboto"/>
                <a:ea typeface="Roboto"/>
                <a:cs typeface="Roboto"/>
                <a:sym typeface="Roboto"/>
              </a:rPr>
              <a:t>Friendship Day is just around the corner, and what better way to show your appreciation for your best friends than with thoughtful and beautiful gifts? If your besties love cosmetics and makeup, then Lakmé has got you covered!! In this blog, we've compiled a list of fabulous Lakmé cosmetics gift ideas that will leave your friends feeling pampered and amazed on this special day.</a:t>
            </a:r>
            <a:endParaRPr b="1">
              <a:solidFill>
                <a:srgbClr val="0E101A"/>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rgbClr val="757575"/>
              </a:solidFill>
              <a:highlight>
                <a:srgbClr val="FFFFFF"/>
              </a:highlight>
              <a:latin typeface="Roboto"/>
              <a:ea typeface="Roboto"/>
              <a:cs typeface="Roboto"/>
              <a:sym typeface="Roboto"/>
            </a:endParaRPr>
          </a:p>
          <a:p>
            <a:pPr indent="0" lvl="0" marL="0" rtl="0" algn="l">
              <a:spcBef>
                <a:spcPts val="0"/>
              </a:spcBef>
              <a:spcAft>
                <a:spcPts val="0"/>
              </a:spcAft>
              <a:buNone/>
            </a:pPr>
            <a:r>
              <a:rPr b="1" i="1" lang="en-GB">
                <a:solidFill>
                  <a:srgbClr val="741B47"/>
                </a:solidFill>
                <a:highlight>
                  <a:srgbClr val="FFFFFF"/>
                </a:highlight>
                <a:latin typeface="Roboto"/>
                <a:ea typeface="Roboto"/>
                <a:cs typeface="Roboto"/>
                <a:sym typeface="Roboto"/>
              </a:rPr>
              <a:t>1.</a:t>
            </a:r>
            <a:r>
              <a:rPr b="1" i="1" lang="en-GB">
                <a:solidFill>
                  <a:srgbClr val="741B47"/>
                </a:solidFill>
                <a:highlight>
                  <a:srgbClr val="FFFFFF"/>
                </a:highlight>
                <a:latin typeface="Roboto"/>
                <a:ea typeface="Roboto"/>
                <a:cs typeface="Roboto"/>
                <a:sym typeface="Roboto"/>
              </a:rPr>
              <a:t> </a:t>
            </a:r>
            <a:r>
              <a:rPr b="1" i="1" lang="en-GB" u="sng">
                <a:solidFill>
                  <a:srgbClr val="741B47"/>
                </a:solidFill>
                <a:highlight>
                  <a:srgbClr val="FFFFFF"/>
                </a:highlight>
                <a:latin typeface="Roboto"/>
                <a:ea typeface="Roboto"/>
                <a:cs typeface="Roboto"/>
                <a:sym typeface="Roboto"/>
              </a:rPr>
              <a:t>La</a:t>
            </a:r>
            <a:r>
              <a:rPr b="1" i="1" lang="en-GB" u="sng">
                <a:solidFill>
                  <a:srgbClr val="741B47"/>
                </a:solidFill>
                <a:highlight>
                  <a:srgbClr val="FFFFFF"/>
                </a:highlight>
                <a:latin typeface="Roboto"/>
                <a:ea typeface="Roboto"/>
                <a:cs typeface="Roboto"/>
                <a:sym typeface="Roboto"/>
              </a:rPr>
              <a:t>kmé Absolute Matte Revolution Lip Color Set</a:t>
            </a:r>
            <a:r>
              <a:rPr b="1" lang="en-GB">
                <a:solidFill>
                  <a:srgbClr val="741B47"/>
                </a:solidFill>
                <a:highlight>
                  <a:srgbClr val="FFFFFF"/>
                </a:highlight>
                <a:latin typeface="Roboto"/>
                <a:ea typeface="Roboto"/>
                <a:cs typeface="Roboto"/>
                <a:sym typeface="Roboto"/>
              </a:rPr>
              <a:t> : </a:t>
            </a:r>
            <a:r>
              <a:rPr b="1" lang="en-GB">
                <a:solidFill>
                  <a:schemeClr val="dk1"/>
                </a:solidFill>
                <a:highlight>
                  <a:srgbClr val="FFFFFF"/>
                </a:highlight>
                <a:latin typeface="Roboto"/>
                <a:ea typeface="Roboto"/>
                <a:cs typeface="Roboto"/>
                <a:sym typeface="Roboto"/>
              </a:rPr>
              <a:t>Lipsticks are basic in every makeup lover's collection, and the Lakmé Absolute Matte Revolution Lip Color Set is an ideal gift. This set features a range of stunning matte shades that suit various skin tones. Your friends will adore the smooth and long-lasting formula that adds a touch of elegance to any look.</a:t>
            </a:r>
            <a:endParaRPr b="1">
              <a:solidFill>
                <a:schemeClr val="dk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sz="1100">
              <a:solidFill>
                <a:schemeClr val="dk1"/>
              </a:solidFill>
            </a:endParaRPr>
          </a:p>
        </p:txBody>
      </p:sp>
      <p:pic>
        <p:nvPicPr>
          <p:cNvPr id="212" name="Google Shape;212;p39"/>
          <p:cNvPicPr preferRelativeResize="0"/>
          <p:nvPr/>
        </p:nvPicPr>
        <p:blipFill>
          <a:blip r:embed="rId3">
            <a:alphaModFix/>
          </a:blip>
          <a:stretch>
            <a:fillRect/>
          </a:stretch>
        </p:blipFill>
        <p:spPr>
          <a:xfrm>
            <a:off x="726079" y="3630475"/>
            <a:ext cx="3370900" cy="1182475"/>
          </a:xfrm>
          <a:prstGeom prst="rect">
            <a:avLst/>
          </a:prstGeom>
          <a:noFill/>
          <a:ln>
            <a:noFill/>
          </a:ln>
        </p:spPr>
      </p:pic>
      <p:pic>
        <p:nvPicPr>
          <p:cNvPr id="213" name="Google Shape;213;p39"/>
          <p:cNvPicPr preferRelativeResize="0"/>
          <p:nvPr/>
        </p:nvPicPr>
        <p:blipFill>
          <a:blip r:embed="rId4">
            <a:alphaModFix/>
          </a:blip>
          <a:stretch>
            <a:fillRect/>
          </a:stretch>
        </p:blipFill>
        <p:spPr>
          <a:xfrm>
            <a:off x="4725851" y="3332300"/>
            <a:ext cx="3778825" cy="13851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40"/>
          <p:cNvSpPr txBox="1"/>
          <p:nvPr/>
        </p:nvSpPr>
        <p:spPr>
          <a:xfrm>
            <a:off x="361450" y="244100"/>
            <a:ext cx="8312700" cy="47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GB">
                <a:solidFill>
                  <a:srgbClr val="741B47"/>
                </a:solidFill>
              </a:rPr>
              <a:t>2. </a:t>
            </a:r>
            <a:r>
              <a:rPr b="1" i="1" lang="en-GB" u="sng">
                <a:solidFill>
                  <a:srgbClr val="741B47"/>
                </a:solidFill>
              </a:rPr>
              <a:t>Lakmé 9 to 5 Flawless Matte Complexion Compact</a:t>
            </a:r>
            <a:r>
              <a:rPr b="1" lang="en-GB">
                <a:solidFill>
                  <a:srgbClr val="741B47"/>
                </a:solidFill>
              </a:rPr>
              <a:t> :</a:t>
            </a:r>
            <a:r>
              <a:rPr b="1" lang="en-GB">
                <a:solidFill>
                  <a:schemeClr val="dk1"/>
                </a:solidFill>
              </a:rPr>
              <a:t> Help your friends achieve a flawless complexion with the Lakmé 9 to 5 Flawless Matte Complexion Compact. This compact not only provides excellent coverage but also keeps the skin looking fresh and matte throughout the day. It's a must-have in every makeup bag!</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sz="1200">
              <a:solidFill>
                <a:schemeClr val="dk1"/>
              </a:solidFill>
            </a:endParaRPr>
          </a:p>
          <a:p>
            <a:pPr indent="0" lvl="0" marL="0" rtl="0" algn="l">
              <a:spcBef>
                <a:spcPts val="0"/>
              </a:spcBef>
              <a:spcAft>
                <a:spcPts val="0"/>
              </a:spcAft>
              <a:buNone/>
            </a:pPr>
            <a:r>
              <a:t/>
            </a:r>
            <a:endParaRPr b="1"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Clr>
                <a:schemeClr val="dk1"/>
              </a:buClr>
              <a:buSzPts val="1100"/>
              <a:buFont typeface="Arial"/>
              <a:buNone/>
            </a:pPr>
            <a:r>
              <a:rPr b="1" i="1" lang="en-GB">
                <a:solidFill>
                  <a:srgbClr val="741B47"/>
                </a:solidFill>
                <a:highlight>
                  <a:srgbClr val="FFFFFF"/>
                </a:highlight>
                <a:latin typeface="Roboto"/>
                <a:ea typeface="Roboto"/>
                <a:cs typeface="Roboto"/>
                <a:sym typeface="Roboto"/>
              </a:rPr>
              <a:t>3. </a:t>
            </a:r>
            <a:r>
              <a:rPr b="1" i="1" lang="en-GB" u="sng">
                <a:solidFill>
                  <a:srgbClr val="741B47"/>
                </a:solidFill>
                <a:highlight>
                  <a:srgbClr val="FFFFFF"/>
                </a:highlight>
                <a:latin typeface="Roboto"/>
                <a:ea typeface="Roboto"/>
                <a:cs typeface="Roboto"/>
                <a:sym typeface="Roboto"/>
              </a:rPr>
              <a:t>Lakmé Eyeconic Kajal</a:t>
            </a:r>
            <a:r>
              <a:rPr b="1" i="1" lang="en-GB">
                <a:solidFill>
                  <a:srgbClr val="741B47"/>
                </a:solidFill>
                <a:highlight>
                  <a:srgbClr val="FFFFFF"/>
                </a:highlight>
                <a:latin typeface="Roboto"/>
                <a:ea typeface="Roboto"/>
                <a:cs typeface="Roboto"/>
                <a:sym typeface="Roboto"/>
              </a:rPr>
              <a:t> </a:t>
            </a:r>
            <a:r>
              <a:rPr b="1" lang="en-GB">
                <a:solidFill>
                  <a:srgbClr val="741B47"/>
                </a:solidFill>
                <a:highlight>
                  <a:srgbClr val="FFFFFF"/>
                </a:highlight>
                <a:latin typeface="Roboto"/>
                <a:ea typeface="Roboto"/>
                <a:cs typeface="Roboto"/>
                <a:sym typeface="Roboto"/>
              </a:rPr>
              <a:t>: </a:t>
            </a:r>
            <a:r>
              <a:rPr b="1" lang="en-GB">
                <a:highlight>
                  <a:srgbClr val="FFFFFF"/>
                </a:highlight>
                <a:latin typeface="Roboto"/>
                <a:ea typeface="Roboto"/>
                <a:cs typeface="Roboto"/>
                <a:sym typeface="Roboto"/>
              </a:rPr>
              <a:t>Draw attention to your friends' beautiful eyes with the Lakmé Eyeconic Kajal. This intensely pigmented kajal glides on effortlessly and stays smudge-free for hours. Whether they prefer a subtle or bold look, this kajal will be their go-to for defining their eyes.</a:t>
            </a:r>
            <a:endParaRPr b="1">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sz="1200"/>
          </a:p>
          <a:p>
            <a:pPr indent="0" lvl="0" marL="0" rtl="0" algn="l">
              <a:spcBef>
                <a:spcPts val="0"/>
              </a:spcBef>
              <a:spcAft>
                <a:spcPts val="0"/>
              </a:spcAft>
              <a:buNone/>
            </a:pPr>
            <a:r>
              <a:t/>
            </a:r>
            <a:endParaRPr sz="1500"/>
          </a:p>
        </p:txBody>
      </p:sp>
      <p:pic>
        <p:nvPicPr>
          <p:cNvPr id="219" name="Google Shape;219;p40"/>
          <p:cNvPicPr preferRelativeResize="0"/>
          <p:nvPr/>
        </p:nvPicPr>
        <p:blipFill>
          <a:blip r:embed="rId3">
            <a:alphaModFix/>
          </a:blip>
          <a:stretch>
            <a:fillRect/>
          </a:stretch>
        </p:blipFill>
        <p:spPr>
          <a:xfrm>
            <a:off x="1471163" y="1318900"/>
            <a:ext cx="5623625" cy="2431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1"/>
          <p:cNvSpPr txBox="1"/>
          <p:nvPr/>
        </p:nvSpPr>
        <p:spPr>
          <a:xfrm>
            <a:off x="185325" y="52100"/>
            <a:ext cx="8621100" cy="491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1700"/>
          </a:p>
          <a:p>
            <a:pPr indent="0" lvl="0" marL="0" rtl="0" algn="l">
              <a:spcBef>
                <a:spcPts val="0"/>
              </a:spcBef>
              <a:spcAft>
                <a:spcPts val="0"/>
              </a:spcAft>
              <a:buNone/>
            </a:pPr>
            <a:r>
              <a:rPr b="1" i="1" lang="en-GB">
                <a:solidFill>
                  <a:srgbClr val="741B47"/>
                </a:solidFill>
                <a:highlight>
                  <a:srgbClr val="FFFFFF"/>
                </a:highlight>
                <a:latin typeface="Roboto"/>
                <a:ea typeface="Roboto"/>
                <a:cs typeface="Roboto"/>
                <a:sym typeface="Roboto"/>
              </a:rPr>
              <a:t>4. </a:t>
            </a:r>
            <a:r>
              <a:rPr b="1" i="1" lang="en-GB" u="sng">
                <a:solidFill>
                  <a:srgbClr val="741B47"/>
                </a:solidFill>
                <a:highlight>
                  <a:srgbClr val="FFFFFF"/>
                </a:highlight>
                <a:latin typeface="Roboto"/>
                <a:ea typeface="Roboto"/>
                <a:cs typeface="Roboto"/>
                <a:sym typeface="Roboto"/>
              </a:rPr>
              <a:t>Lakmé Absolute Precision Liquid Liner</a:t>
            </a:r>
            <a:r>
              <a:rPr b="1" i="1" lang="en-GB">
                <a:solidFill>
                  <a:srgbClr val="741B47"/>
                </a:solidFill>
                <a:highlight>
                  <a:srgbClr val="FFFFFF"/>
                </a:highlight>
                <a:latin typeface="Roboto"/>
                <a:ea typeface="Roboto"/>
                <a:cs typeface="Roboto"/>
                <a:sym typeface="Roboto"/>
              </a:rPr>
              <a:t> </a:t>
            </a:r>
            <a:r>
              <a:rPr b="1" lang="en-GB">
                <a:solidFill>
                  <a:srgbClr val="741B47"/>
                </a:solidFill>
                <a:highlight>
                  <a:srgbClr val="FFFFFF"/>
                </a:highlight>
                <a:latin typeface="Roboto"/>
                <a:ea typeface="Roboto"/>
                <a:cs typeface="Roboto"/>
                <a:sym typeface="Roboto"/>
              </a:rPr>
              <a:t>:</a:t>
            </a:r>
            <a:r>
              <a:rPr b="1" lang="en-GB">
                <a:solidFill>
                  <a:srgbClr val="757575"/>
                </a:solidFill>
                <a:highlight>
                  <a:srgbClr val="FFFFFF"/>
                </a:highlight>
                <a:latin typeface="Roboto"/>
                <a:ea typeface="Roboto"/>
                <a:cs typeface="Roboto"/>
                <a:sym typeface="Roboto"/>
              </a:rPr>
              <a:t> </a:t>
            </a:r>
            <a:r>
              <a:rPr b="1" lang="en-GB">
                <a:solidFill>
                  <a:schemeClr val="dk1"/>
                </a:solidFill>
                <a:highlight>
                  <a:srgbClr val="FFFFFF"/>
                </a:highlight>
                <a:latin typeface="Roboto"/>
                <a:ea typeface="Roboto"/>
                <a:cs typeface="Roboto"/>
                <a:sym typeface="Roboto"/>
              </a:rPr>
              <a:t>For friends who love experimenting with eyeliner styles, the Lakmé Absolute Precision Liquid Liner is the perfect gift. It’s fine brush tip allows for precise application, and its quick-drying formula ensures a long-lasting, smudge-proof look.</a:t>
            </a:r>
            <a:endParaRPr b="1">
              <a:solidFill>
                <a:schemeClr val="dk1"/>
              </a:solidFill>
            </a:endParaRPr>
          </a:p>
        </p:txBody>
      </p:sp>
      <p:pic>
        <p:nvPicPr>
          <p:cNvPr id="225" name="Google Shape;225;p41"/>
          <p:cNvPicPr preferRelativeResize="0"/>
          <p:nvPr/>
        </p:nvPicPr>
        <p:blipFill>
          <a:blip r:embed="rId3">
            <a:alphaModFix/>
          </a:blip>
          <a:stretch>
            <a:fillRect/>
          </a:stretch>
        </p:blipFill>
        <p:spPr>
          <a:xfrm>
            <a:off x="2424476" y="169475"/>
            <a:ext cx="3681576" cy="1819800"/>
          </a:xfrm>
          <a:prstGeom prst="rect">
            <a:avLst/>
          </a:prstGeom>
          <a:noFill/>
          <a:ln>
            <a:noFill/>
          </a:ln>
        </p:spPr>
      </p:pic>
      <p:pic>
        <p:nvPicPr>
          <p:cNvPr id="226" name="Google Shape;226;p41"/>
          <p:cNvPicPr preferRelativeResize="0"/>
          <p:nvPr/>
        </p:nvPicPr>
        <p:blipFill>
          <a:blip r:embed="rId4">
            <a:alphaModFix/>
          </a:blip>
          <a:stretch>
            <a:fillRect/>
          </a:stretch>
        </p:blipFill>
        <p:spPr>
          <a:xfrm>
            <a:off x="803975" y="3071125"/>
            <a:ext cx="7383800" cy="1710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95675" y="253198"/>
            <a:ext cx="8410800" cy="7842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710"/>
              <a:buFont typeface="Arial"/>
              <a:buNone/>
            </a:pPr>
            <a:r>
              <a:rPr b="1" lang="en-GB" sz="1850">
                <a:solidFill>
                  <a:srgbClr val="434343"/>
                </a:solidFill>
              </a:rPr>
              <a:t>Part 1: Brand study, Competitor Analysis &amp; Buyer’s/Audience’s Persona</a:t>
            </a:r>
            <a:endParaRPr sz="1850">
              <a:solidFill>
                <a:srgbClr val="000000"/>
              </a:solidFill>
            </a:endParaRPr>
          </a:p>
          <a:p>
            <a:pPr indent="0" lvl="0" marL="0" rtl="0" algn="l">
              <a:spcBef>
                <a:spcPts val="0"/>
              </a:spcBef>
              <a:spcAft>
                <a:spcPts val="0"/>
              </a:spcAft>
              <a:buSzPts val="990"/>
              <a:buNone/>
            </a:pPr>
            <a:r>
              <a:t/>
            </a:r>
            <a:endParaRPr sz="2520"/>
          </a:p>
        </p:txBody>
      </p:sp>
      <p:sp>
        <p:nvSpPr>
          <p:cNvPr id="69" name="Google Shape;69;p15"/>
          <p:cNvSpPr txBox="1"/>
          <p:nvPr>
            <p:ph idx="1" type="body"/>
          </p:nvPr>
        </p:nvSpPr>
        <p:spPr>
          <a:xfrm>
            <a:off x="529378" y="865515"/>
            <a:ext cx="8143200" cy="4275600"/>
          </a:xfrm>
          <a:prstGeom prst="rect">
            <a:avLst/>
          </a:prstGeom>
        </p:spPr>
        <p:txBody>
          <a:bodyPr anchorCtr="0" anchor="t" bIns="91425" lIns="91425" spcFirstLastPara="1" rIns="91425" wrap="square" tIns="91425">
            <a:normAutofit/>
          </a:bodyPr>
          <a:lstStyle/>
          <a:p>
            <a:pPr indent="-317500" lvl="0" marL="457200" rtl="0" algn="l">
              <a:lnSpc>
                <a:spcPct val="100000"/>
              </a:lnSpc>
              <a:spcBef>
                <a:spcPts val="0"/>
              </a:spcBef>
              <a:spcAft>
                <a:spcPts val="0"/>
              </a:spcAft>
              <a:buClr>
                <a:schemeClr val="dk1"/>
              </a:buClr>
              <a:buSzPts val="1400"/>
              <a:buChar char="●"/>
            </a:pPr>
            <a:r>
              <a:rPr b="1" lang="en-GB" sz="1600">
                <a:solidFill>
                  <a:srgbClr val="202124"/>
                </a:solidFill>
              </a:rPr>
              <a:t> </a:t>
            </a:r>
            <a:r>
              <a:rPr b="1" lang="en-GB" sz="1700">
                <a:solidFill>
                  <a:srgbClr val="202124"/>
                </a:solidFill>
              </a:rPr>
              <a:t> </a:t>
            </a:r>
            <a:r>
              <a:rPr b="1" lang="en-GB" sz="1500">
                <a:solidFill>
                  <a:srgbClr val="202124"/>
                </a:solidFill>
              </a:rPr>
              <a:t>USP: </a:t>
            </a:r>
            <a:r>
              <a:rPr b="1" lang="en-GB" sz="1500">
                <a:solidFill>
                  <a:srgbClr val="434343"/>
                </a:solidFill>
              </a:rPr>
              <a:t>The USP for Lakme is it offers products at low prices &amp; high quality compared to other brands, virtual try on feature.</a:t>
            </a:r>
            <a:endParaRPr b="1" sz="1500">
              <a:solidFill>
                <a:srgbClr val="434343"/>
              </a:solidFill>
            </a:endParaRPr>
          </a:p>
          <a:p>
            <a:pPr indent="0" lvl="0" marL="457200" rtl="0" algn="l">
              <a:lnSpc>
                <a:spcPct val="100000"/>
              </a:lnSpc>
              <a:spcBef>
                <a:spcPts val="0"/>
              </a:spcBef>
              <a:spcAft>
                <a:spcPts val="0"/>
              </a:spcAft>
              <a:buNone/>
            </a:pPr>
            <a:r>
              <a:t/>
            </a:r>
            <a:endParaRPr b="1" sz="1500">
              <a:solidFill>
                <a:srgbClr val="434343"/>
              </a:solidFill>
            </a:endParaRPr>
          </a:p>
          <a:p>
            <a:pPr indent="0" lvl="0" marL="457200" rtl="0" algn="l">
              <a:lnSpc>
                <a:spcPct val="100000"/>
              </a:lnSpc>
              <a:spcBef>
                <a:spcPts val="0"/>
              </a:spcBef>
              <a:spcAft>
                <a:spcPts val="0"/>
              </a:spcAft>
              <a:buNone/>
            </a:pPr>
            <a:r>
              <a:t/>
            </a:r>
            <a:endParaRPr sz="1500">
              <a:solidFill>
                <a:schemeClr val="dk1"/>
              </a:solidFill>
            </a:endParaRPr>
          </a:p>
          <a:p>
            <a:pPr indent="-323850" lvl="0" marL="457200" rtl="0" algn="l">
              <a:lnSpc>
                <a:spcPct val="100000"/>
              </a:lnSpc>
              <a:spcBef>
                <a:spcPts val="0"/>
              </a:spcBef>
              <a:spcAft>
                <a:spcPts val="0"/>
              </a:spcAft>
              <a:buClr>
                <a:schemeClr val="dk1"/>
              </a:buClr>
              <a:buSzPts val="1500"/>
              <a:buChar char="●"/>
            </a:pPr>
            <a:r>
              <a:rPr b="1" lang="en-GB" sz="1500">
                <a:solidFill>
                  <a:schemeClr val="dk1"/>
                </a:solidFill>
              </a:rPr>
              <a:t> </a:t>
            </a:r>
            <a:r>
              <a:rPr b="1" lang="en-GB" sz="1500">
                <a:solidFill>
                  <a:srgbClr val="202124"/>
                </a:solidFill>
              </a:rPr>
              <a:t> Examine the brand's tagline:</a:t>
            </a:r>
            <a:r>
              <a:rPr b="1" lang="en-GB" sz="1500">
                <a:solidFill>
                  <a:schemeClr val="dk1"/>
                </a:solidFill>
              </a:rPr>
              <a:t> </a:t>
            </a:r>
            <a:r>
              <a:rPr b="1" lang="en-GB" sz="1500">
                <a:solidFill>
                  <a:srgbClr val="741B47"/>
                </a:solidFill>
              </a:rPr>
              <a:t>Effortlessly, Fashionably, Unapologetically ME</a:t>
            </a:r>
            <a:endParaRPr b="1" sz="1500">
              <a:solidFill>
                <a:srgbClr val="741B47"/>
              </a:solidFill>
            </a:endParaRPr>
          </a:p>
          <a:p>
            <a:pPr indent="0" lvl="0" marL="0" rtl="0" algn="l">
              <a:lnSpc>
                <a:spcPct val="100000"/>
              </a:lnSpc>
              <a:spcBef>
                <a:spcPts val="0"/>
              </a:spcBef>
              <a:spcAft>
                <a:spcPts val="0"/>
              </a:spcAft>
              <a:buNone/>
            </a:pPr>
            <a:r>
              <a:t/>
            </a:r>
            <a:endParaRPr b="1" sz="1500">
              <a:solidFill>
                <a:srgbClr val="202124"/>
              </a:solidFill>
            </a:endParaRPr>
          </a:p>
          <a:p>
            <a:pPr indent="-323850" lvl="0" marL="457200" rtl="0" algn="l">
              <a:lnSpc>
                <a:spcPct val="100000"/>
              </a:lnSpc>
              <a:spcBef>
                <a:spcPts val="0"/>
              </a:spcBef>
              <a:spcAft>
                <a:spcPts val="0"/>
              </a:spcAft>
              <a:buClr>
                <a:srgbClr val="000000"/>
              </a:buClr>
              <a:buSzPts val="1500"/>
              <a:buChar char="●"/>
            </a:pPr>
            <a:r>
              <a:rPr b="1" lang="en-GB" sz="1500">
                <a:solidFill>
                  <a:srgbClr val="202124"/>
                </a:solidFill>
              </a:rPr>
              <a:t>  Analyze Brand Messaging:</a:t>
            </a:r>
            <a:r>
              <a:rPr lang="en-GB" sz="1500">
                <a:solidFill>
                  <a:srgbClr val="660000"/>
                </a:solidFill>
              </a:rPr>
              <a:t> </a:t>
            </a:r>
            <a:r>
              <a:rPr b="1" lang="en-GB" sz="1500">
                <a:solidFill>
                  <a:srgbClr val="434343"/>
                </a:solidFill>
              </a:rPr>
              <a:t>The brand messaging is mostly </a:t>
            </a:r>
            <a:r>
              <a:rPr b="1" lang="en-GB" sz="1500" u="sng">
                <a:solidFill>
                  <a:srgbClr val="000000"/>
                </a:solidFill>
              </a:rPr>
              <a:t>professional and informative</a:t>
            </a:r>
            <a:r>
              <a:rPr b="1" lang="en-GB" sz="1500">
                <a:solidFill>
                  <a:srgbClr val="000000"/>
                </a:solidFill>
              </a:rPr>
              <a:t>.</a:t>
            </a:r>
            <a:endParaRPr b="1" sz="1500">
              <a:solidFill>
                <a:srgbClr val="000000"/>
              </a:solidFill>
            </a:endParaRPr>
          </a:p>
          <a:p>
            <a:pPr indent="0" lvl="0" marL="457200" rtl="0" algn="l">
              <a:lnSpc>
                <a:spcPct val="100000"/>
              </a:lnSpc>
              <a:spcBef>
                <a:spcPts val="0"/>
              </a:spcBef>
              <a:spcAft>
                <a:spcPts val="0"/>
              </a:spcAft>
              <a:buNone/>
            </a:pPr>
            <a:r>
              <a:rPr b="1" lang="en-GB" sz="1500">
                <a:solidFill>
                  <a:srgbClr val="434343"/>
                </a:solidFill>
              </a:rPr>
              <a:t>It also includes some influencer content, tutorials, campaigns etc…</a:t>
            </a:r>
            <a:endParaRPr b="1" sz="1500">
              <a:solidFill>
                <a:srgbClr val="434343"/>
              </a:solidFill>
            </a:endParaRPr>
          </a:p>
          <a:p>
            <a:pPr indent="0" lvl="0" marL="0" rtl="0" algn="l">
              <a:lnSpc>
                <a:spcPct val="100000"/>
              </a:lnSpc>
              <a:spcBef>
                <a:spcPts val="0"/>
              </a:spcBef>
              <a:spcAft>
                <a:spcPts val="0"/>
              </a:spcAft>
              <a:buClr>
                <a:srgbClr val="000000"/>
              </a:buClr>
              <a:buSzPts val="1400"/>
              <a:buFont typeface="Arial"/>
              <a:buNone/>
            </a:pPr>
            <a:r>
              <a:t/>
            </a:r>
            <a:endParaRPr b="1" sz="1000">
              <a:solidFill>
                <a:srgbClr val="434343"/>
              </a:solidFill>
            </a:endParaRPr>
          </a:p>
          <a:p>
            <a:pPr indent="0" lvl="0" marL="457200" rtl="0" algn="l">
              <a:lnSpc>
                <a:spcPct val="100000"/>
              </a:lnSpc>
              <a:spcBef>
                <a:spcPts val="0"/>
              </a:spcBef>
              <a:spcAft>
                <a:spcPts val="0"/>
              </a:spcAft>
              <a:buNone/>
            </a:pPr>
            <a:r>
              <a:t/>
            </a:r>
            <a:endParaRPr b="1" sz="1400">
              <a:solidFill>
                <a:srgbClr val="000000"/>
              </a:solidFill>
            </a:endParaRPr>
          </a:p>
          <a:p>
            <a:pPr indent="0" lvl="0" marL="0" rtl="0" algn="l">
              <a:lnSpc>
                <a:spcPct val="100000"/>
              </a:lnSpc>
              <a:spcBef>
                <a:spcPts val="0"/>
              </a:spcBef>
              <a:spcAft>
                <a:spcPts val="0"/>
              </a:spcAft>
              <a:buClr>
                <a:srgbClr val="000000"/>
              </a:buClr>
              <a:buSzPts val="1400"/>
              <a:buFont typeface="Arial"/>
              <a:buNone/>
            </a:pPr>
            <a:r>
              <a:t/>
            </a:r>
            <a:endParaRPr b="1" sz="1400">
              <a:solidFill>
                <a:srgbClr val="000000"/>
              </a:solidFill>
            </a:endParaRPr>
          </a:p>
          <a:p>
            <a:pPr indent="0" lvl="0" marL="0" rtl="0" algn="l">
              <a:lnSpc>
                <a:spcPct val="100000"/>
              </a:lnSpc>
              <a:spcBef>
                <a:spcPts val="0"/>
              </a:spcBef>
              <a:spcAft>
                <a:spcPts val="0"/>
              </a:spcAft>
              <a:buClr>
                <a:srgbClr val="000000"/>
              </a:buClr>
              <a:buSzPts val="1400"/>
              <a:buFont typeface="Arial"/>
              <a:buNone/>
            </a:pPr>
            <a:r>
              <a:t/>
            </a:r>
            <a:endParaRPr b="1" sz="1400">
              <a:solidFill>
                <a:srgbClr val="000000"/>
              </a:solidFill>
            </a:endParaRPr>
          </a:p>
          <a:p>
            <a:pPr indent="0" lvl="0" marL="0" rtl="0" algn="l">
              <a:lnSpc>
                <a:spcPct val="100000"/>
              </a:lnSpc>
              <a:spcBef>
                <a:spcPts val="0"/>
              </a:spcBef>
              <a:spcAft>
                <a:spcPts val="0"/>
              </a:spcAft>
              <a:buClr>
                <a:srgbClr val="000000"/>
              </a:buClr>
              <a:buSzPts val="1400"/>
              <a:buFont typeface="Arial"/>
              <a:buNone/>
            </a:pPr>
            <a:r>
              <a:t/>
            </a:r>
            <a:endParaRPr b="1" sz="1400">
              <a:solidFill>
                <a:srgbClr val="000000"/>
              </a:solidFill>
            </a:endParaRPr>
          </a:p>
          <a:p>
            <a:pPr indent="0" lvl="0" marL="0" rtl="0" algn="l">
              <a:lnSpc>
                <a:spcPct val="100000"/>
              </a:lnSpc>
              <a:spcBef>
                <a:spcPts val="0"/>
              </a:spcBef>
              <a:spcAft>
                <a:spcPts val="0"/>
              </a:spcAft>
              <a:buClr>
                <a:srgbClr val="000000"/>
              </a:buClr>
              <a:buSzPts val="1400"/>
              <a:buFont typeface="Arial"/>
              <a:buNone/>
            </a:pPr>
            <a:r>
              <a:t/>
            </a:r>
            <a:endParaRPr b="1" sz="1400">
              <a:solidFill>
                <a:srgbClr val="000000"/>
              </a:solidFill>
            </a:endParaRPr>
          </a:p>
          <a:p>
            <a:pPr indent="0" lvl="0" marL="0" rtl="0" algn="l">
              <a:lnSpc>
                <a:spcPct val="100000"/>
              </a:lnSpc>
              <a:spcBef>
                <a:spcPts val="0"/>
              </a:spcBef>
              <a:spcAft>
                <a:spcPts val="0"/>
              </a:spcAft>
              <a:buClr>
                <a:srgbClr val="000000"/>
              </a:buClr>
              <a:buSzPts val="1400"/>
              <a:buFont typeface="Arial"/>
              <a:buNone/>
            </a:pPr>
            <a:r>
              <a:t/>
            </a:r>
            <a:endParaRPr sz="1400">
              <a:solidFill>
                <a:srgbClr val="000000"/>
              </a:solidFill>
            </a:endParaRPr>
          </a:p>
          <a:p>
            <a:pPr indent="0" lvl="0" marL="0" rtl="0" algn="l">
              <a:spcBef>
                <a:spcPts val="0"/>
              </a:spcBef>
              <a:spcAft>
                <a:spcPts val="0"/>
              </a:spcAft>
              <a:buNone/>
            </a:pPr>
            <a:r>
              <a:t/>
            </a:r>
            <a:endParaRPr/>
          </a:p>
        </p:txBody>
      </p:sp>
      <p:pic>
        <p:nvPicPr>
          <p:cNvPr id="70" name="Google Shape;70;p15"/>
          <p:cNvPicPr preferRelativeResize="0"/>
          <p:nvPr/>
        </p:nvPicPr>
        <p:blipFill rotWithShape="1">
          <a:blip r:embed="rId3">
            <a:alphaModFix/>
          </a:blip>
          <a:srcRect b="0" l="0" r="0" t="-1988"/>
          <a:stretch/>
        </p:blipFill>
        <p:spPr>
          <a:xfrm>
            <a:off x="1716675" y="3030475"/>
            <a:ext cx="1821326" cy="2110649"/>
          </a:xfrm>
          <a:prstGeom prst="rect">
            <a:avLst/>
          </a:prstGeom>
          <a:noFill/>
          <a:ln>
            <a:noFill/>
          </a:ln>
        </p:spPr>
      </p:pic>
      <p:pic>
        <p:nvPicPr>
          <p:cNvPr id="71" name="Google Shape;71;p15"/>
          <p:cNvPicPr preferRelativeResize="0"/>
          <p:nvPr/>
        </p:nvPicPr>
        <p:blipFill>
          <a:blip r:embed="rId4">
            <a:alphaModFix/>
          </a:blip>
          <a:stretch>
            <a:fillRect/>
          </a:stretch>
        </p:blipFill>
        <p:spPr>
          <a:xfrm>
            <a:off x="6177100" y="3030475"/>
            <a:ext cx="1951900" cy="2110650"/>
          </a:xfrm>
          <a:prstGeom prst="rect">
            <a:avLst/>
          </a:prstGeom>
          <a:noFill/>
          <a:ln>
            <a:noFill/>
          </a:ln>
        </p:spPr>
      </p:pic>
      <p:pic>
        <p:nvPicPr>
          <p:cNvPr id="72" name="Google Shape;72;p15"/>
          <p:cNvPicPr preferRelativeResize="0"/>
          <p:nvPr/>
        </p:nvPicPr>
        <p:blipFill>
          <a:blip r:embed="rId5">
            <a:alphaModFix/>
          </a:blip>
          <a:stretch>
            <a:fillRect/>
          </a:stretch>
        </p:blipFill>
        <p:spPr>
          <a:xfrm>
            <a:off x="4115700" y="3309288"/>
            <a:ext cx="1602825" cy="15530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2"/>
          <p:cNvSpPr txBox="1"/>
          <p:nvPr/>
        </p:nvSpPr>
        <p:spPr>
          <a:xfrm>
            <a:off x="185325" y="219775"/>
            <a:ext cx="8637900" cy="46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GB">
                <a:solidFill>
                  <a:srgbClr val="741B47"/>
                </a:solidFill>
                <a:highlight>
                  <a:srgbClr val="FFFFFF"/>
                </a:highlight>
                <a:latin typeface="Roboto"/>
                <a:ea typeface="Roboto"/>
                <a:cs typeface="Roboto"/>
                <a:sym typeface="Roboto"/>
              </a:rPr>
              <a:t>5. </a:t>
            </a:r>
            <a:r>
              <a:rPr b="1" i="1" lang="en-GB" u="sng">
                <a:solidFill>
                  <a:srgbClr val="741B47"/>
                </a:solidFill>
                <a:highlight>
                  <a:srgbClr val="FFFFFF"/>
                </a:highlight>
                <a:latin typeface="Roboto"/>
                <a:ea typeface="Roboto"/>
                <a:cs typeface="Roboto"/>
                <a:sym typeface="Roboto"/>
              </a:rPr>
              <a:t>Lakmé 9 to 5 Weightless Matte Mousse Lip &amp; Cheek Color</a:t>
            </a:r>
            <a:r>
              <a:rPr b="1" i="1" lang="en-GB">
                <a:solidFill>
                  <a:srgbClr val="741B47"/>
                </a:solidFill>
                <a:highlight>
                  <a:srgbClr val="FFFFFF"/>
                </a:highlight>
                <a:latin typeface="Roboto"/>
                <a:ea typeface="Roboto"/>
                <a:cs typeface="Roboto"/>
                <a:sym typeface="Roboto"/>
              </a:rPr>
              <a:t> </a:t>
            </a:r>
            <a:r>
              <a:rPr b="1" lang="en-GB">
                <a:solidFill>
                  <a:srgbClr val="741B47"/>
                </a:solidFill>
                <a:highlight>
                  <a:srgbClr val="FFFFFF"/>
                </a:highlight>
                <a:latin typeface="Roboto"/>
                <a:ea typeface="Roboto"/>
                <a:cs typeface="Roboto"/>
                <a:sym typeface="Roboto"/>
              </a:rPr>
              <a:t>: </a:t>
            </a:r>
            <a:r>
              <a:rPr b="1" lang="en-GB">
                <a:solidFill>
                  <a:schemeClr val="dk1"/>
                </a:solidFill>
                <a:highlight>
                  <a:srgbClr val="FFFFFF"/>
                </a:highlight>
                <a:latin typeface="Roboto"/>
                <a:ea typeface="Roboto"/>
                <a:cs typeface="Roboto"/>
                <a:sym typeface="Roboto"/>
              </a:rPr>
              <a:t>Give your friends the gift of versatility with the Lakmé 9 to 5 Weightless Matte Mousse Lip &amp; Cheek Color. This dual-purpose product can be used as a lip color or a blush, providing a soft, velvety finish to the lips and cheeks.</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b="1" i="1" lang="en-GB">
                <a:solidFill>
                  <a:srgbClr val="741B47"/>
                </a:solidFill>
                <a:highlight>
                  <a:srgbClr val="FFFFFF"/>
                </a:highlight>
                <a:latin typeface="Roboto"/>
                <a:ea typeface="Roboto"/>
                <a:cs typeface="Roboto"/>
                <a:sym typeface="Roboto"/>
              </a:rPr>
              <a:t>6. </a:t>
            </a:r>
            <a:r>
              <a:rPr b="1" i="1" lang="en-GB" u="sng">
                <a:solidFill>
                  <a:srgbClr val="741B47"/>
                </a:solidFill>
                <a:highlight>
                  <a:srgbClr val="FFFFFF"/>
                </a:highlight>
                <a:latin typeface="Roboto"/>
                <a:ea typeface="Roboto"/>
                <a:cs typeface="Roboto"/>
                <a:sym typeface="Roboto"/>
              </a:rPr>
              <a:t>Lakmé Absolute Bi-Phased Makeup Remover</a:t>
            </a:r>
            <a:r>
              <a:rPr b="1" i="1" lang="en-GB">
                <a:solidFill>
                  <a:srgbClr val="741B47"/>
                </a:solidFill>
                <a:highlight>
                  <a:srgbClr val="FFFFFF"/>
                </a:highlight>
                <a:latin typeface="Roboto"/>
                <a:ea typeface="Roboto"/>
                <a:cs typeface="Roboto"/>
                <a:sym typeface="Roboto"/>
              </a:rPr>
              <a:t> </a:t>
            </a:r>
            <a:r>
              <a:rPr b="1" lang="en-GB">
                <a:solidFill>
                  <a:srgbClr val="741B47"/>
                </a:solidFill>
                <a:highlight>
                  <a:srgbClr val="FFFFFF"/>
                </a:highlight>
                <a:latin typeface="Roboto"/>
                <a:ea typeface="Roboto"/>
                <a:cs typeface="Roboto"/>
                <a:sym typeface="Roboto"/>
              </a:rPr>
              <a:t>: </a:t>
            </a:r>
            <a:r>
              <a:rPr b="1" lang="en-GB">
                <a:highlight>
                  <a:srgbClr val="FFFFFF"/>
                </a:highlight>
                <a:latin typeface="Roboto"/>
                <a:ea typeface="Roboto"/>
                <a:cs typeface="Roboto"/>
                <a:sym typeface="Roboto"/>
              </a:rPr>
              <a:t>Taking off makeup at the end of the day is essential for maintaining healthy skin. The Lakmé Absolute Bi-Phased Makeup Remover effectively removes even the most stubborn makeup, leaving the skin feeling refreshed and clean</a:t>
            </a:r>
            <a:endParaRPr b="1"/>
          </a:p>
        </p:txBody>
      </p:sp>
      <p:pic>
        <p:nvPicPr>
          <p:cNvPr id="232" name="Google Shape;232;p42"/>
          <p:cNvPicPr preferRelativeResize="0"/>
          <p:nvPr/>
        </p:nvPicPr>
        <p:blipFill>
          <a:blip r:embed="rId3">
            <a:alphaModFix/>
          </a:blip>
          <a:stretch>
            <a:fillRect/>
          </a:stretch>
        </p:blipFill>
        <p:spPr>
          <a:xfrm>
            <a:off x="4401025" y="957775"/>
            <a:ext cx="3298425" cy="1803050"/>
          </a:xfrm>
          <a:prstGeom prst="rect">
            <a:avLst/>
          </a:prstGeom>
          <a:noFill/>
          <a:ln>
            <a:noFill/>
          </a:ln>
        </p:spPr>
      </p:pic>
      <p:pic>
        <p:nvPicPr>
          <p:cNvPr id="233" name="Google Shape;233;p42"/>
          <p:cNvPicPr preferRelativeResize="0"/>
          <p:nvPr/>
        </p:nvPicPr>
        <p:blipFill>
          <a:blip r:embed="rId4">
            <a:alphaModFix/>
          </a:blip>
          <a:stretch>
            <a:fillRect/>
          </a:stretch>
        </p:blipFill>
        <p:spPr>
          <a:xfrm>
            <a:off x="1745800" y="957775"/>
            <a:ext cx="1961775" cy="1803049"/>
          </a:xfrm>
          <a:prstGeom prst="rect">
            <a:avLst/>
          </a:prstGeom>
          <a:noFill/>
          <a:ln>
            <a:noFill/>
          </a:ln>
        </p:spPr>
      </p:pic>
      <p:pic>
        <p:nvPicPr>
          <p:cNvPr id="234" name="Google Shape;234;p42"/>
          <p:cNvPicPr preferRelativeResize="0"/>
          <p:nvPr/>
        </p:nvPicPr>
        <p:blipFill>
          <a:blip r:embed="rId5">
            <a:alphaModFix/>
          </a:blip>
          <a:stretch>
            <a:fillRect/>
          </a:stretch>
        </p:blipFill>
        <p:spPr>
          <a:xfrm>
            <a:off x="679662" y="3557561"/>
            <a:ext cx="7784674" cy="123276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3"/>
          <p:cNvSpPr txBox="1"/>
          <p:nvPr/>
        </p:nvSpPr>
        <p:spPr>
          <a:xfrm>
            <a:off x="411775" y="236550"/>
            <a:ext cx="8403000" cy="45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GB">
                <a:solidFill>
                  <a:srgbClr val="741B47"/>
                </a:solidFill>
                <a:highlight>
                  <a:srgbClr val="FFFFFF"/>
                </a:highlight>
                <a:latin typeface="Roboto"/>
                <a:ea typeface="Roboto"/>
                <a:cs typeface="Roboto"/>
                <a:sym typeface="Roboto"/>
              </a:rPr>
              <a:t>7. </a:t>
            </a:r>
            <a:r>
              <a:rPr b="1" i="1" lang="en-GB" u="sng">
                <a:solidFill>
                  <a:srgbClr val="741B47"/>
                </a:solidFill>
                <a:highlight>
                  <a:srgbClr val="FFFFFF"/>
                </a:highlight>
                <a:latin typeface="Roboto"/>
                <a:ea typeface="Roboto"/>
                <a:cs typeface="Roboto"/>
                <a:sym typeface="Roboto"/>
              </a:rPr>
              <a:t>Lakmé 9 to 5 Primer + Matte Powder Foundation</a:t>
            </a:r>
            <a:r>
              <a:rPr b="1" i="1" lang="en-GB">
                <a:solidFill>
                  <a:srgbClr val="741B47"/>
                </a:solidFill>
                <a:highlight>
                  <a:srgbClr val="FFFFFF"/>
                </a:highlight>
                <a:latin typeface="Roboto"/>
                <a:ea typeface="Roboto"/>
                <a:cs typeface="Roboto"/>
                <a:sym typeface="Roboto"/>
              </a:rPr>
              <a:t> </a:t>
            </a:r>
            <a:r>
              <a:rPr b="1" lang="en-GB">
                <a:solidFill>
                  <a:srgbClr val="741B47"/>
                </a:solidFill>
                <a:highlight>
                  <a:srgbClr val="FFFFFF"/>
                </a:highlight>
                <a:latin typeface="Roboto"/>
                <a:ea typeface="Roboto"/>
                <a:cs typeface="Roboto"/>
                <a:sym typeface="Roboto"/>
              </a:rPr>
              <a:t>:</a:t>
            </a:r>
            <a:r>
              <a:rPr b="1" lang="en-GB">
                <a:solidFill>
                  <a:srgbClr val="757575"/>
                </a:solidFill>
                <a:highlight>
                  <a:srgbClr val="FFFFFF"/>
                </a:highlight>
                <a:latin typeface="Roboto"/>
                <a:ea typeface="Roboto"/>
                <a:cs typeface="Roboto"/>
                <a:sym typeface="Roboto"/>
              </a:rPr>
              <a:t> </a:t>
            </a:r>
            <a:r>
              <a:rPr b="1" lang="en-GB">
                <a:solidFill>
                  <a:schemeClr val="dk1"/>
                </a:solidFill>
                <a:highlight>
                  <a:srgbClr val="FFFFFF"/>
                </a:highlight>
                <a:latin typeface="Roboto"/>
                <a:ea typeface="Roboto"/>
                <a:cs typeface="Roboto"/>
                <a:sym typeface="Roboto"/>
              </a:rPr>
              <a:t>For friends who prefer a lightweight base, the Lakmé 9 to 5 Primer + Matte Powder Foundation is an excellent choice. It not only primes the skin but also offers buildable coverage for a natural, matte finish.</a:t>
            </a:r>
            <a:endParaRPr b="1">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rgbClr val="757575"/>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100">
              <a:solidFill>
                <a:srgbClr val="757575"/>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100">
              <a:solidFill>
                <a:srgbClr val="757575"/>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100">
              <a:solidFill>
                <a:srgbClr val="757575"/>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100">
              <a:solidFill>
                <a:srgbClr val="757575"/>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100">
              <a:solidFill>
                <a:srgbClr val="757575"/>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100">
              <a:solidFill>
                <a:srgbClr val="757575"/>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100">
              <a:solidFill>
                <a:srgbClr val="757575"/>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100">
              <a:solidFill>
                <a:srgbClr val="757575"/>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100">
              <a:solidFill>
                <a:srgbClr val="757575"/>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100">
              <a:solidFill>
                <a:srgbClr val="757575"/>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100">
              <a:solidFill>
                <a:srgbClr val="757575"/>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100">
              <a:solidFill>
                <a:srgbClr val="757575"/>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100">
              <a:solidFill>
                <a:srgbClr val="757575"/>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100">
              <a:solidFill>
                <a:srgbClr val="757575"/>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i="1" lang="en-GB">
                <a:solidFill>
                  <a:srgbClr val="741B47"/>
                </a:solidFill>
                <a:highlight>
                  <a:srgbClr val="FFFFFF"/>
                </a:highlight>
                <a:latin typeface="Roboto"/>
                <a:ea typeface="Roboto"/>
                <a:cs typeface="Roboto"/>
                <a:sym typeface="Roboto"/>
              </a:rPr>
              <a:t>8. </a:t>
            </a:r>
            <a:r>
              <a:rPr b="1" i="1" lang="en-GB" u="sng">
                <a:solidFill>
                  <a:srgbClr val="741B47"/>
                </a:solidFill>
                <a:highlight>
                  <a:srgbClr val="FFFFFF"/>
                </a:highlight>
                <a:latin typeface="Roboto"/>
                <a:ea typeface="Roboto"/>
                <a:cs typeface="Roboto"/>
                <a:sym typeface="Roboto"/>
              </a:rPr>
              <a:t>Lakmé Absolute Shine Liquid Eye Liner</a:t>
            </a:r>
            <a:r>
              <a:rPr b="1" i="1" lang="en-GB">
                <a:solidFill>
                  <a:srgbClr val="741B47"/>
                </a:solidFill>
                <a:highlight>
                  <a:srgbClr val="FFFFFF"/>
                </a:highlight>
                <a:latin typeface="Roboto"/>
                <a:ea typeface="Roboto"/>
                <a:cs typeface="Roboto"/>
                <a:sym typeface="Roboto"/>
              </a:rPr>
              <a:t> </a:t>
            </a:r>
            <a:r>
              <a:rPr b="1" lang="en-GB">
                <a:solidFill>
                  <a:srgbClr val="741B47"/>
                </a:solidFill>
                <a:highlight>
                  <a:srgbClr val="FFFFFF"/>
                </a:highlight>
                <a:latin typeface="Roboto"/>
                <a:ea typeface="Roboto"/>
                <a:cs typeface="Roboto"/>
                <a:sym typeface="Roboto"/>
              </a:rPr>
              <a:t>:</a:t>
            </a:r>
            <a:r>
              <a:rPr b="1" lang="en-GB">
                <a:solidFill>
                  <a:srgbClr val="0E101A"/>
                </a:solidFill>
                <a:highlight>
                  <a:srgbClr val="FFFFFF"/>
                </a:highlight>
                <a:latin typeface="Roboto"/>
                <a:ea typeface="Roboto"/>
                <a:cs typeface="Roboto"/>
                <a:sym typeface="Roboto"/>
              </a:rPr>
              <a:t> If your friends love experimenting with eye looks, the Lakmé Absolute Shine Liquid Eye Liner will surely impress them. It comes in various shades with a glossy finish, perfect for adding a pop of color</a:t>
            </a:r>
            <a:r>
              <a:rPr b="1" lang="en-GB" sz="1500">
                <a:solidFill>
                  <a:srgbClr val="0E101A"/>
                </a:solidFill>
                <a:highlight>
                  <a:srgbClr val="FFFFFF"/>
                </a:highlight>
                <a:latin typeface="Roboto"/>
                <a:ea typeface="Roboto"/>
                <a:cs typeface="Roboto"/>
                <a:sym typeface="Roboto"/>
              </a:rPr>
              <a:t> to thei</a:t>
            </a:r>
            <a:r>
              <a:rPr b="1" lang="en-GB" sz="1600">
                <a:solidFill>
                  <a:srgbClr val="0E101A"/>
                </a:solidFill>
                <a:highlight>
                  <a:srgbClr val="FFFFFF"/>
                </a:highlight>
                <a:latin typeface="Roboto"/>
                <a:ea typeface="Roboto"/>
                <a:cs typeface="Roboto"/>
                <a:sym typeface="Roboto"/>
              </a:rPr>
              <a:t>r eye makeup.</a:t>
            </a:r>
            <a:endParaRPr b="1" sz="1600">
              <a:solidFill>
                <a:srgbClr val="0E101A"/>
              </a:solidFill>
              <a:highlight>
                <a:srgbClr val="FFFFFF"/>
              </a:highlight>
              <a:latin typeface="Roboto"/>
              <a:ea typeface="Roboto"/>
              <a:cs typeface="Roboto"/>
              <a:sym typeface="Roboto"/>
            </a:endParaRPr>
          </a:p>
        </p:txBody>
      </p:sp>
      <p:pic>
        <p:nvPicPr>
          <p:cNvPr id="240" name="Google Shape;240;p43"/>
          <p:cNvPicPr preferRelativeResize="0"/>
          <p:nvPr/>
        </p:nvPicPr>
        <p:blipFill>
          <a:blip r:embed="rId3">
            <a:alphaModFix/>
          </a:blip>
          <a:stretch>
            <a:fillRect/>
          </a:stretch>
        </p:blipFill>
        <p:spPr>
          <a:xfrm>
            <a:off x="940100" y="1142275"/>
            <a:ext cx="3136476" cy="2306224"/>
          </a:xfrm>
          <a:prstGeom prst="rect">
            <a:avLst/>
          </a:prstGeom>
          <a:noFill/>
          <a:ln>
            <a:noFill/>
          </a:ln>
        </p:spPr>
      </p:pic>
      <p:pic>
        <p:nvPicPr>
          <p:cNvPr id="241" name="Google Shape;241;p43"/>
          <p:cNvPicPr preferRelativeResize="0"/>
          <p:nvPr/>
        </p:nvPicPr>
        <p:blipFill>
          <a:blip r:embed="rId4">
            <a:alphaModFix/>
          </a:blip>
          <a:stretch>
            <a:fillRect/>
          </a:stretch>
        </p:blipFill>
        <p:spPr>
          <a:xfrm>
            <a:off x="4572000" y="1083575"/>
            <a:ext cx="3476674" cy="22678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4"/>
          <p:cNvSpPr txBox="1"/>
          <p:nvPr/>
        </p:nvSpPr>
        <p:spPr>
          <a:xfrm>
            <a:off x="118300" y="177807"/>
            <a:ext cx="8810400" cy="49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44"/>
          <p:cNvSpPr txBox="1"/>
          <p:nvPr/>
        </p:nvSpPr>
        <p:spPr>
          <a:xfrm>
            <a:off x="76300" y="177800"/>
            <a:ext cx="8490900" cy="49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i="1" sz="1300" u="sng">
              <a:solidFill>
                <a:srgbClr val="757575"/>
              </a:solidFill>
              <a:highlight>
                <a:srgbClr val="FFFFFF"/>
              </a:highlight>
              <a:latin typeface="Roboto"/>
              <a:ea typeface="Roboto"/>
              <a:cs typeface="Roboto"/>
              <a:sym typeface="Roboto"/>
            </a:endParaRPr>
          </a:p>
          <a:p>
            <a:pPr indent="0" lvl="0" marL="0" rtl="0" algn="l">
              <a:spcBef>
                <a:spcPts val="0"/>
              </a:spcBef>
              <a:spcAft>
                <a:spcPts val="0"/>
              </a:spcAft>
              <a:buNone/>
            </a:pPr>
            <a:r>
              <a:rPr b="1" lang="en-GB">
                <a:solidFill>
                  <a:schemeClr val="dk1"/>
                </a:solidFill>
                <a:highlight>
                  <a:srgbClr val="FFFFFF"/>
                </a:highlight>
                <a:latin typeface="Roboto"/>
                <a:ea typeface="Roboto"/>
                <a:cs typeface="Roboto"/>
                <a:sym typeface="Roboto"/>
              </a:rPr>
              <a:t>This Friendship Day, express your love and appreciation to your best friends with thoughtful Lakmé cosmetics gifts. From lip colors to eyeliners and foundations, Lakmé offers a wide range of high-quality products that your friends will cherish. Celebrate the bond of friendship by gifting them these beautiful makeup essentials, making their day extra special and memorable.</a:t>
            </a:r>
            <a:endParaRPr b="1">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b="1" lang="en-GB">
                <a:solidFill>
                  <a:schemeClr val="dk1"/>
                </a:solidFill>
                <a:highlight>
                  <a:srgbClr val="FFFFFF"/>
                </a:highlight>
                <a:latin typeface="Roboto"/>
                <a:ea typeface="Roboto"/>
                <a:cs typeface="Roboto"/>
                <a:sym typeface="Roboto"/>
              </a:rPr>
              <a:t>Happy Friendship Day💕</a:t>
            </a:r>
            <a:endParaRPr b="1">
              <a:solidFill>
                <a:schemeClr val="dk1"/>
              </a:solidFill>
            </a:endParaRPr>
          </a:p>
        </p:txBody>
      </p:sp>
      <p:pic>
        <p:nvPicPr>
          <p:cNvPr id="248" name="Google Shape;248;p44"/>
          <p:cNvPicPr preferRelativeResize="0"/>
          <p:nvPr/>
        </p:nvPicPr>
        <p:blipFill>
          <a:blip r:embed="rId3">
            <a:alphaModFix/>
          </a:blip>
          <a:stretch>
            <a:fillRect/>
          </a:stretch>
        </p:blipFill>
        <p:spPr>
          <a:xfrm>
            <a:off x="1938074" y="345575"/>
            <a:ext cx="4595675" cy="21354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5"/>
          <p:cNvSpPr txBox="1"/>
          <p:nvPr>
            <p:ph idx="1" type="subTitle"/>
          </p:nvPr>
        </p:nvSpPr>
        <p:spPr>
          <a:xfrm>
            <a:off x="244025" y="228175"/>
            <a:ext cx="8281200" cy="46209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b="1" lang="en-GB" sz="3440">
                <a:solidFill>
                  <a:schemeClr val="dk1"/>
                </a:solidFill>
              </a:rPr>
              <a:t>Format 2:</a:t>
            </a:r>
            <a:endParaRPr b="1" sz="3440">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GB" sz="2960" u="sng">
                <a:solidFill>
                  <a:schemeClr val="dk1"/>
                </a:solidFill>
              </a:rPr>
              <a:t>Video</a:t>
            </a:r>
            <a:r>
              <a:rPr b="1" lang="en-GB" sz="2960">
                <a:solidFill>
                  <a:schemeClr val="dk1"/>
                </a:solidFill>
              </a:rPr>
              <a:t> </a:t>
            </a:r>
            <a:r>
              <a:rPr b="1" lang="en-GB" sz="2960">
                <a:solidFill>
                  <a:schemeClr val="dk1"/>
                </a:solidFill>
              </a:rPr>
              <a:t>: </a:t>
            </a:r>
            <a:r>
              <a:rPr b="1" lang="en-GB" sz="2760">
                <a:solidFill>
                  <a:srgbClr val="374151"/>
                </a:solidFill>
              </a:rPr>
              <a:t>We created 2 videos</a:t>
            </a:r>
            <a:endParaRPr b="1" sz="2760">
              <a:solidFill>
                <a:srgbClr val="374151"/>
              </a:solidFill>
            </a:endParaRPr>
          </a:p>
          <a:p>
            <a:pPr indent="0" lvl="0" marL="0" rtl="0" algn="l">
              <a:spcBef>
                <a:spcPts val="0"/>
              </a:spcBef>
              <a:spcAft>
                <a:spcPts val="0"/>
              </a:spcAft>
              <a:buNone/>
            </a:pPr>
            <a:r>
              <a:t/>
            </a:r>
            <a:endParaRPr b="1" sz="2460">
              <a:solidFill>
                <a:schemeClr val="dk1"/>
              </a:solidFill>
            </a:endParaRPr>
          </a:p>
          <a:p>
            <a:pPr indent="0" lvl="0" marL="0" rtl="0" algn="l">
              <a:spcBef>
                <a:spcPts val="0"/>
              </a:spcBef>
              <a:spcAft>
                <a:spcPts val="0"/>
              </a:spcAft>
              <a:buClr>
                <a:schemeClr val="dk1"/>
              </a:buClr>
              <a:buSzPct val="39855"/>
              <a:buFont typeface="Arial"/>
              <a:buNone/>
            </a:pPr>
            <a:r>
              <a:rPr b="1" lang="en-GB" sz="2760">
                <a:solidFill>
                  <a:schemeClr val="dk1"/>
                </a:solidFill>
              </a:rPr>
              <a:t>Our instagram page: </a:t>
            </a:r>
            <a:r>
              <a:rPr b="1" lang="en-GB" sz="2660" u="sng">
                <a:solidFill>
                  <a:schemeClr val="hlink"/>
                </a:solidFill>
                <a:highlight>
                  <a:schemeClr val="lt1"/>
                </a:highlight>
                <a:latin typeface="Roboto"/>
                <a:ea typeface="Roboto"/>
                <a:cs typeface="Roboto"/>
                <a:sym typeface="Roboto"/>
                <a:hlinkClick r:id="rId3"/>
              </a:rPr>
              <a:t>lakmecosmetics_india</a:t>
            </a:r>
            <a:endParaRPr sz="2960">
              <a:solidFill>
                <a:schemeClr val="dk1"/>
              </a:solidFill>
            </a:endParaRPr>
          </a:p>
          <a:p>
            <a:pPr indent="0" lvl="0" marL="0" rtl="0" algn="l">
              <a:spcBef>
                <a:spcPts val="0"/>
              </a:spcBef>
              <a:spcAft>
                <a:spcPts val="0"/>
              </a:spcAft>
              <a:buNone/>
            </a:pPr>
            <a:r>
              <a:t/>
            </a:r>
            <a:endParaRPr sz="2830">
              <a:solidFill>
                <a:schemeClr val="dk1"/>
              </a:solidFill>
            </a:endParaRPr>
          </a:p>
          <a:p>
            <a:pPr indent="0" lvl="0" marL="0" rtl="0" algn="l">
              <a:spcBef>
                <a:spcPts val="0"/>
              </a:spcBef>
              <a:spcAft>
                <a:spcPts val="0"/>
              </a:spcAft>
              <a:buNone/>
            </a:pPr>
            <a:r>
              <a:rPr b="1" lang="en-GB" sz="2371">
                <a:solidFill>
                  <a:srgbClr val="202124"/>
                </a:solidFill>
              </a:rPr>
              <a:t>The first</a:t>
            </a:r>
            <a:r>
              <a:rPr b="1" lang="en-GB" sz="2371">
                <a:solidFill>
                  <a:srgbClr val="202124"/>
                </a:solidFill>
              </a:rPr>
              <a:t> </a:t>
            </a:r>
            <a:r>
              <a:rPr b="1" lang="en-GB" sz="2371">
                <a:solidFill>
                  <a:srgbClr val="202124"/>
                </a:solidFill>
              </a:rPr>
              <a:t>video is</a:t>
            </a:r>
            <a:r>
              <a:rPr b="1" lang="en-GB" sz="2371">
                <a:solidFill>
                  <a:srgbClr val="202124"/>
                </a:solidFill>
              </a:rPr>
              <a:t> </a:t>
            </a:r>
            <a:r>
              <a:rPr b="1" lang="en-GB" sz="2371">
                <a:solidFill>
                  <a:srgbClr val="202124"/>
                </a:solidFill>
              </a:rPr>
              <a:t>for</a:t>
            </a:r>
            <a:r>
              <a:rPr b="1" lang="en-GB" sz="2371">
                <a:solidFill>
                  <a:srgbClr val="202124"/>
                </a:solidFill>
              </a:rPr>
              <a:t> about the new </a:t>
            </a:r>
            <a:r>
              <a:rPr b="1" lang="en-GB" sz="2371">
                <a:solidFill>
                  <a:srgbClr val="202124"/>
                </a:solidFill>
              </a:rPr>
              <a:t>arrivals.</a:t>
            </a:r>
            <a:endParaRPr b="1" sz="2371">
              <a:solidFill>
                <a:srgbClr val="202124"/>
              </a:solidFill>
            </a:endParaRPr>
          </a:p>
          <a:p>
            <a:pPr indent="0" lvl="0" marL="0" rtl="0" algn="l">
              <a:spcBef>
                <a:spcPts val="0"/>
              </a:spcBef>
              <a:spcAft>
                <a:spcPts val="0"/>
              </a:spcAft>
              <a:buNone/>
            </a:pPr>
            <a:r>
              <a:rPr b="1" lang="en-GB" sz="2509" u="sng">
                <a:solidFill>
                  <a:schemeClr val="hlink"/>
                </a:solidFill>
                <a:highlight>
                  <a:srgbClr val="FFFFFF"/>
                </a:highlight>
                <a:latin typeface="Roboto"/>
                <a:ea typeface="Roboto"/>
                <a:cs typeface="Roboto"/>
                <a:sym typeface="Roboto"/>
                <a:hlinkClick r:id="rId4"/>
              </a:rPr>
              <a:t>Video Link</a:t>
            </a:r>
            <a:endParaRPr b="1" sz="2556" u="sng">
              <a:solidFill>
                <a:srgbClr val="660000"/>
              </a:solidFill>
            </a:endParaRPr>
          </a:p>
          <a:p>
            <a:pPr indent="0" lvl="0" marL="0" rtl="0" algn="l">
              <a:spcBef>
                <a:spcPts val="0"/>
              </a:spcBef>
              <a:spcAft>
                <a:spcPts val="0"/>
              </a:spcAft>
              <a:buNone/>
            </a:pPr>
            <a:r>
              <a:t/>
            </a:r>
            <a:endParaRPr b="1" sz="2589">
              <a:solidFill>
                <a:srgbClr val="660000"/>
              </a:solidFill>
            </a:endParaRPr>
          </a:p>
          <a:p>
            <a:pPr indent="0" lvl="0" marL="0" rtl="0" algn="l">
              <a:spcBef>
                <a:spcPts val="0"/>
              </a:spcBef>
              <a:spcAft>
                <a:spcPts val="0"/>
              </a:spcAft>
              <a:buNone/>
            </a:pPr>
            <a:r>
              <a:t/>
            </a:r>
            <a:endParaRPr sz="2860">
              <a:solidFill>
                <a:srgbClr val="660000"/>
              </a:solidFill>
            </a:endParaRPr>
          </a:p>
          <a:p>
            <a:pPr indent="0" lvl="0" marL="0" rtl="0" algn="l">
              <a:spcBef>
                <a:spcPts val="0"/>
              </a:spcBef>
              <a:spcAft>
                <a:spcPts val="0"/>
              </a:spcAft>
              <a:buNone/>
            </a:pPr>
            <a:r>
              <a:t/>
            </a:r>
            <a:endParaRPr sz="2860">
              <a:solidFill>
                <a:srgbClr val="660000"/>
              </a:solidFill>
            </a:endParaRPr>
          </a:p>
          <a:p>
            <a:pPr indent="0" lvl="0" marL="0" rtl="0" algn="l">
              <a:spcBef>
                <a:spcPts val="0"/>
              </a:spcBef>
              <a:spcAft>
                <a:spcPts val="0"/>
              </a:spcAft>
              <a:buNone/>
            </a:pPr>
            <a:r>
              <a:t/>
            </a:r>
            <a:endParaRPr sz="2860">
              <a:solidFill>
                <a:srgbClr val="660000"/>
              </a:solidFill>
            </a:endParaRPr>
          </a:p>
          <a:p>
            <a:pPr indent="0" lvl="0" marL="0" rtl="0" algn="l">
              <a:spcBef>
                <a:spcPts val="0"/>
              </a:spcBef>
              <a:spcAft>
                <a:spcPts val="0"/>
              </a:spcAft>
              <a:buNone/>
            </a:pPr>
            <a:r>
              <a:t/>
            </a:r>
            <a:endParaRPr sz="2860">
              <a:solidFill>
                <a:srgbClr val="660000"/>
              </a:solidFill>
            </a:endParaRPr>
          </a:p>
          <a:p>
            <a:pPr indent="0" lvl="0" marL="0" rtl="0" algn="l">
              <a:spcBef>
                <a:spcPts val="0"/>
              </a:spcBef>
              <a:spcAft>
                <a:spcPts val="0"/>
              </a:spcAft>
              <a:buNone/>
            </a:pPr>
            <a:r>
              <a:t/>
            </a:r>
            <a:endParaRPr sz="1960">
              <a:solidFill>
                <a:srgbClr val="660000"/>
              </a:solidFill>
            </a:endParaRPr>
          </a:p>
          <a:p>
            <a:pPr indent="0" lvl="0" marL="0" rtl="0" algn="l">
              <a:spcBef>
                <a:spcPts val="0"/>
              </a:spcBef>
              <a:spcAft>
                <a:spcPts val="0"/>
              </a:spcAft>
              <a:buNone/>
            </a:pPr>
            <a:r>
              <a:t/>
            </a:r>
            <a:endParaRPr sz="1960">
              <a:solidFill>
                <a:srgbClr val="660000"/>
              </a:solidFill>
            </a:endParaRPr>
          </a:p>
          <a:p>
            <a:pPr indent="0" lvl="0" marL="0" rtl="0" algn="l">
              <a:spcBef>
                <a:spcPts val="0"/>
              </a:spcBef>
              <a:spcAft>
                <a:spcPts val="0"/>
              </a:spcAft>
              <a:buNone/>
            </a:pPr>
            <a:r>
              <a:t/>
            </a:r>
            <a:endParaRPr sz="1960">
              <a:solidFill>
                <a:srgbClr val="660000"/>
              </a:solidFill>
            </a:endParaRPr>
          </a:p>
          <a:p>
            <a:pPr indent="0" lvl="0" marL="0" rtl="0" algn="l">
              <a:spcBef>
                <a:spcPts val="0"/>
              </a:spcBef>
              <a:spcAft>
                <a:spcPts val="0"/>
              </a:spcAft>
              <a:buNone/>
            </a:pPr>
            <a:r>
              <a:rPr b="1" lang="en-GB" sz="2617">
                <a:solidFill>
                  <a:srgbClr val="202124"/>
                </a:solidFill>
              </a:rPr>
              <a:t>This video is an advertisement.</a:t>
            </a:r>
            <a:endParaRPr b="1" sz="2617">
              <a:solidFill>
                <a:srgbClr val="202124"/>
              </a:solidFill>
            </a:endParaRPr>
          </a:p>
          <a:p>
            <a:pPr indent="0" lvl="0" marL="0" rtl="0" algn="l">
              <a:spcBef>
                <a:spcPts val="0"/>
              </a:spcBef>
              <a:spcAft>
                <a:spcPts val="0"/>
              </a:spcAft>
              <a:buNone/>
            </a:pPr>
            <a:r>
              <a:rPr b="1" lang="en-GB" sz="2382" u="sng">
                <a:solidFill>
                  <a:schemeClr val="hlink"/>
                </a:solidFill>
                <a:highlight>
                  <a:srgbClr val="FFFFFF"/>
                </a:highlight>
                <a:latin typeface="Roboto"/>
                <a:ea typeface="Roboto"/>
                <a:cs typeface="Roboto"/>
                <a:sym typeface="Roboto"/>
                <a:hlinkClick r:id="rId5"/>
              </a:rPr>
              <a:t>AD Link</a:t>
            </a:r>
            <a:endParaRPr b="1" sz="2382" u="sng">
              <a:solidFill>
                <a:srgbClr val="660000"/>
              </a:solidFill>
            </a:endParaRPr>
          </a:p>
          <a:p>
            <a:pPr indent="0" lvl="0" marL="0" rtl="0" algn="l">
              <a:spcBef>
                <a:spcPts val="0"/>
              </a:spcBef>
              <a:spcAft>
                <a:spcPts val="0"/>
              </a:spcAft>
              <a:buNone/>
            </a:pPr>
            <a:r>
              <a:t/>
            </a:r>
            <a:endParaRPr sz="1729">
              <a:solidFill>
                <a:srgbClr val="660000"/>
              </a:solidFill>
            </a:endParaRPr>
          </a:p>
          <a:p>
            <a:pPr indent="0" lvl="0" marL="0" rtl="0" algn="l">
              <a:spcBef>
                <a:spcPts val="0"/>
              </a:spcBef>
              <a:spcAft>
                <a:spcPts val="0"/>
              </a:spcAft>
              <a:buNone/>
            </a:pPr>
            <a:r>
              <a:t/>
            </a:r>
            <a:endParaRPr sz="1700">
              <a:solidFill>
                <a:srgbClr val="660000"/>
              </a:solidFill>
            </a:endParaRPr>
          </a:p>
          <a:p>
            <a:pPr indent="0" lvl="0" marL="0" rtl="0" algn="l">
              <a:spcBef>
                <a:spcPts val="0"/>
              </a:spcBef>
              <a:spcAft>
                <a:spcPts val="0"/>
              </a:spcAft>
              <a:buNone/>
            </a:pPr>
            <a:r>
              <a:t/>
            </a:r>
            <a:endParaRPr b="1" sz="3900">
              <a:solidFill>
                <a:srgbClr val="660000"/>
              </a:solidFill>
            </a:endParaRPr>
          </a:p>
        </p:txBody>
      </p:sp>
      <p:pic>
        <p:nvPicPr>
          <p:cNvPr id="254" name="Google Shape;254;p45"/>
          <p:cNvPicPr preferRelativeResize="0"/>
          <p:nvPr/>
        </p:nvPicPr>
        <p:blipFill rotWithShape="1">
          <a:blip r:embed="rId6">
            <a:alphaModFix/>
          </a:blip>
          <a:srcRect b="0" l="0" r="0" t="0"/>
          <a:stretch/>
        </p:blipFill>
        <p:spPr>
          <a:xfrm>
            <a:off x="4906800" y="129100"/>
            <a:ext cx="1710799" cy="2723976"/>
          </a:xfrm>
          <a:prstGeom prst="rect">
            <a:avLst/>
          </a:prstGeom>
          <a:noFill/>
          <a:ln>
            <a:noFill/>
          </a:ln>
        </p:spPr>
      </p:pic>
      <p:pic>
        <p:nvPicPr>
          <p:cNvPr id="255" name="Google Shape;255;p45"/>
          <p:cNvPicPr preferRelativeResize="0"/>
          <p:nvPr/>
        </p:nvPicPr>
        <p:blipFill rotWithShape="1">
          <a:blip r:embed="rId7">
            <a:alphaModFix/>
          </a:blip>
          <a:srcRect b="-9" l="0" r="0" t="7270"/>
          <a:stretch/>
        </p:blipFill>
        <p:spPr>
          <a:xfrm>
            <a:off x="4487500" y="3029200"/>
            <a:ext cx="2653499" cy="16521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6"/>
          <p:cNvSpPr txBox="1"/>
          <p:nvPr>
            <p:ph idx="1" type="subTitle"/>
          </p:nvPr>
        </p:nvSpPr>
        <p:spPr>
          <a:xfrm>
            <a:off x="137950" y="102400"/>
            <a:ext cx="8302800" cy="4839000"/>
          </a:xfrm>
          <a:prstGeom prst="rect">
            <a:avLst/>
          </a:prstGeom>
        </p:spPr>
        <p:txBody>
          <a:bodyPr anchorCtr="0" anchor="t" bIns="91425" lIns="91425" spcFirstLastPara="1" rIns="91425" wrap="square" tIns="91425">
            <a:normAutofit fontScale="40000" lnSpcReduction="20000"/>
          </a:bodyPr>
          <a:lstStyle/>
          <a:p>
            <a:pPr indent="0" lvl="0" marL="0" rtl="0" algn="l">
              <a:spcBef>
                <a:spcPts val="0"/>
              </a:spcBef>
              <a:spcAft>
                <a:spcPts val="0"/>
              </a:spcAft>
              <a:buNone/>
            </a:pPr>
            <a:r>
              <a:rPr b="1" lang="en-GB" sz="4783">
                <a:solidFill>
                  <a:schemeClr val="dk1"/>
                </a:solidFill>
              </a:rPr>
              <a:t>Format 3:</a:t>
            </a:r>
            <a:endParaRPr b="1" sz="4783">
              <a:solidFill>
                <a:schemeClr val="dk1"/>
              </a:solidFill>
            </a:endParaRPr>
          </a:p>
          <a:p>
            <a:pPr indent="0" lvl="0" marL="0" rtl="0" algn="l">
              <a:spcBef>
                <a:spcPts val="0"/>
              </a:spcBef>
              <a:spcAft>
                <a:spcPts val="0"/>
              </a:spcAft>
              <a:buNone/>
            </a:pPr>
            <a:r>
              <a:rPr b="1" lang="en-GB" sz="4654" u="sng">
                <a:solidFill>
                  <a:schemeClr val="dk1"/>
                </a:solidFill>
              </a:rPr>
              <a:t>Creative (Memes):</a:t>
            </a:r>
            <a:endParaRPr b="1" sz="4654" u="sng">
              <a:solidFill>
                <a:schemeClr val="dk1"/>
              </a:solidFill>
            </a:endParaRPr>
          </a:p>
          <a:p>
            <a:pPr indent="0" lvl="0" marL="0" rtl="0" algn="l">
              <a:spcBef>
                <a:spcPts val="0"/>
              </a:spcBef>
              <a:spcAft>
                <a:spcPts val="0"/>
              </a:spcAft>
              <a:buNone/>
            </a:pPr>
            <a:r>
              <a:t/>
            </a:r>
            <a:endParaRPr b="1" sz="4654" u="sng">
              <a:solidFill>
                <a:schemeClr val="dk1"/>
              </a:solidFill>
            </a:endParaRPr>
          </a:p>
          <a:p>
            <a:pPr indent="0" lvl="0" marL="0" rtl="0" algn="l">
              <a:spcBef>
                <a:spcPts val="0"/>
              </a:spcBef>
              <a:spcAft>
                <a:spcPts val="0"/>
              </a:spcAft>
              <a:buNone/>
            </a:pPr>
            <a:r>
              <a:rPr b="1" lang="en-GB" sz="3752">
                <a:solidFill>
                  <a:srgbClr val="202124"/>
                </a:solidFill>
              </a:rPr>
              <a:t>Aim:</a:t>
            </a:r>
            <a:r>
              <a:rPr b="1" lang="en-GB" sz="3635">
                <a:solidFill>
                  <a:schemeClr val="dk1"/>
                </a:solidFill>
              </a:rPr>
              <a:t> </a:t>
            </a:r>
            <a:r>
              <a:rPr b="1" lang="en-GB" sz="3743">
                <a:solidFill>
                  <a:srgbClr val="434343"/>
                </a:solidFill>
              </a:rPr>
              <a:t>The main of this meme is to engage</a:t>
            </a:r>
            <a:endParaRPr b="1" sz="3743">
              <a:solidFill>
                <a:srgbClr val="434343"/>
              </a:solidFill>
            </a:endParaRPr>
          </a:p>
          <a:p>
            <a:pPr indent="0" lvl="0" marL="0" rtl="0" algn="l">
              <a:spcBef>
                <a:spcPts val="0"/>
              </a:spcBef>
              <a:spcAft>
                <a:spcPts val="0"/>
              </a:spcAft>
              <a:buNone/>
            </a:pPr>
            <a:r>
              <a:rPr b="1" lang="en-GB" sz="3743">
                <a:solidFill>
                  <a:srgbClr val="434343"/>
                </a:solidFill>
              </a:rPr>
              <a:t> the audience and to provide information</a:t>
            </a:r>
            <a:endParaRPr b="1" sz="3743">
              <a:solidFill>
                <a:srgbClr val="434343"/>
              </a:solidFill>
            </a:endParaRPr>
          </a:p>
          <a:p>
            <a:pPr indent="0" lvl="0" marL="0" rtl="0" algn="l">
              <a:spcBef>
                <a:spcPts val="0"/>
              </a:spcBef>
              <a:spcAft>
                <a:spcPts val="0"/>
              </a:spcAft>
              <a:buNone/>
            </a:pPr>
            <a:r>
              <a:rPr b="1" lang="en-GB" sz="3743">
                <a:solidFill>
                  <a:srgbClr val="434343"/>
                </a:solidFill>
              </a:rPr>
              <a:t> about the upcoming sale.</a:t>
            </a:r>
            <a:endParaRPr sz="3743">
              <a:solidFill>
                <a:schemeClr val="dk1"/>
              </a:solidFill>
            </a:endParaRPr>
          </a:p>
          <a:p>
            <a:pPr indent="0" lvl="0" marL="0" rtl="0" algn="l">
              <a:spcBef>
                <a:spcPts val="0"/>
              </a:spcBef>
              <a:spcAft>
                <a:spcPts val="0"/>
              </a:spcAft>
              <a:buNone/>
            </a:pPr>
            <a:r>
              <a:t/>
            </a:r>
            <a:endParaRPr sz="3743">
              <a:solidFill>
                <a:schemeClr val="dk1"/>
              </a:solidFill>
            </a:endParaRPr>
          </a:p>
          <a:p>
            <a:pPr indent="0" lvl="0" marL="0" rtl="0" algn="l">
              <a:spcBef>
                <a:spcPts val="0"/>
              </a:spcBef>
              <a:spcAft>
                <a:spcPts val="0"/>
              </a:spcAft>
              <a:buNone/>
            </a:pPr>
            <a:r>
              <a:rPr b="1" lang="en-GB" sz="3743">
                <a:solidFill>
                  <a:schemeClr val="dk1"/>
                </a:solidFill>
              </a:rPr>
              <a:t>              </a:t>
            </a:r>
            <a:endParaRPr b="1" sz="3743">
              <a:solidFill>
                <a:schemeClr val="dk1"/>
              </a:solidFill>
            </a:endParaRPr>
          </a:p>
          <a:p>
            <a:pPr indent="0" lvl="0" marL="0" rtl="0" algn="l">
              <a:spcBef>
                <a:spcPts val="0"/>
              </a:spcBef>
              <a:spcAft>
                <a:spcPts val="0"/>
              </a:spcAft>
              <a:buNone/>
            </a:pPr>
            <a:r>
              <a:rPr b="1" lang="en-GB" sz="3743">
                <a:solidFill>
                  <a:schemeClr val="dk1"/>
                </a:solidFill>
              </a:rPr>
              <a:t>               </a:t>
            </a:r>
            <a:endParaRPr b="1" sz="3743">
              <a:solidFill>
                <a:schemeClr val="dk1"/>
              </a:solidFill>
            </a:endParaRPr>
          </a:p>
          <a:p>
            <a:pPr indent="0" lvl="0" marL="0" rtl="0" algn="l">
              <a:spcBef>
                <a:spcPts val="0"/>
              </a:spcBef>
              <a:spcAft>
                <a:spcPts val="0"/>
              </a:spcAft>
              <a:buNone/>
            </a:pPr>
            <a:r>
              <a:t/>
            </a:r>
            <a:endParaRPr b="1" sz="3743">
              <a:solidFill>
                <a:schemeClr val="dk1"/>
              </a:solidFill>
            </a:endParaRPr>
          </a:p>
          <a:p>
            <a:pPr indent="0" lvl="0" marL="0" rtl="0" algn="l">
              <a:spcBef>
                <a:spcPts val="0"/>
              </a:spcBef>
              <a:spcAft>
                <a:spcPts val="0"/>
              </a:spcAft>
              <a:buNone/>
            </a:pPr>
            <a:r>
              <a:rPr b="1" lang="en-GB" sz="3743">
                <a:solidFill>
                  <a:schemeClr val="dk1"/>
                </a:solidFill>
              </a:rPr>
              <a:t>                                          </a:t>
            </a:r>
            <a:endParaRPr b="1" sz="3743">
              <a:solidFill>
                <a:schemeClr val="dk1"/>
              </a:solidFill>
            </a:endParaRPr>
          </a:p>
          <a:p>
            <a:pPr indent="0" lvl="0" marL="0" rtl="0" algn="l">
              <a:spcBef>
                <a:spcPts val="0"/>
              </a:spcBef>
              <a:spcAft>
                <a:spcPts val="0"/>
              </a:spcAft>
              <a:buNone/>
            </a:pPr>
            <a:r>
              <a:rPr b="1" lang="en-GB" sz="3733">
                <a:solidFill>
                  <a:srgbClr val="202124"/>
                </a:solidFill>
              </a:rPr>
              <a:t>Aim:</a:t>
            </a:r>
            <a:r>
              <a:rPr b="1" lang="en-GB" sz="3743">
                <a:solidFill>
                  <a:schemeClr val="dk1"/>
                </a:solidFill>
              </a:rPr>
              <a:t> </a:t>
            </a:r>
            <a:r>
              <a:rPr b="1" lang="en-GB" sz="3743">
                <a:solidFill>
                  <a:srgbClr val="434343"/>
                </a:solidFill>
              </a:rPr>
              <a:t>This meme is created for product </a:t>
            </a:r>
            <a:endParaRPr b="1" sz="3743">
              <a:solidFill>
                <a:srgbClr val="434343"/>
              </a:solidFill>
            </a:endParaRPr>
          </a:p>
          <a:p>
            <a:pPr indent="0" lvl="0" marL="0" rtl="0" algn="l">
              <a:spcBef>
                <a:spcPts val="0"/>
              </a:spcBef>
              <a:spcAft>
                <a:spcPts val="0"/>
              </a:spcAft>
              <a:buNone/>
            </a:pPr>
            <a:r>
              <a:rPr b="1" lang="en-GB" sz="3743">
                <a:solidFill>
                  <a:srgbClr val="434343"/>
                </a:solidFill>
              </a:rPr>
              <a:t>awareness and to provide fun content to the </a:t>
            </a:r>
            <a:r>
              <a:rPr b="1" lang="en-GB" sz="3743">
                <a:solidFill>
                  <a:srgbClr val="434343"/>
                </a:solidFill>
              </a:rPr>
              <a:t>audience</a:t>
            </a:r>
            <a:endParaRPr b="1" sz="3743">
              <a:solidFill>
                <a:srgbClr val="434343"/>
              </a:solidFill>
            </a:endParaRPr>
          </a:p>
          <a:p>
            <a:pPr indent="0" lvl="0" marL="0" rtl="0" algn="l">
              <a:spcBef>
                <a:spcPts val="0"/>
              </a:spcBef>
              <a:spcAft>
                <a:spcPts val="0"/>
              </a:spcAft>
              <a:buNone/>
            </a:pPr>
            <a:r>
              <a:t/>
            </a:r>
            <a:endParaRPr b="1" sz="3743">
              <a:solidFill>
                <a:srgbClr val="374151"/>
              </a:solidFill>
            </a:endParaRPr>
          </a:p>
          <a:p>
            <a:pPr indent="0" lvl="0" marL="0" rtl="0" algn="l">
              <a:spcBef>
                <a:spcPts val="0"/>
              </a:spcBef>
              <a:spcAft>
                <a:spcPts val="0"/>
              </a:spcAft>
              <a:buNone/>
            </a:pPr>
            <a:r>
              <a:t/>
            </a:r>
            <a:endParaRPr b="1" sz="3743">
              <a:solidFill>
                <a:schemeClr val="dk1"/>
              </a:solidFill>
            </a:endParaRPr>
          </a:p>
          <a:p>
            <a:pPr indent="0" lvl="0" marL="0" rtl="0" algn="l">
              <a:spcBef>
                <a:spcPts val="0"/>
              </a:spcBef>
              <a:spcAft>
                <a:spcPts val="0"/>
              </a:spcAft>
              <a:buNone/>
            </a:pPr>
            <a:r>
              <a:t/>
            </a:r>
            <a:endParaRPr b="1" sz="3743">
              <a:solidFill>
                <a:schemeClr val="dk1"/>
              </a:solidFill>
            </a:endParaRPr>
          </a:p>
          <a:p>
            <a:pPr indent="0" lvl="0" marL="0" rtl="0" algn="l">
              <a:spcBef>
                <a:spcPts val="0"/>
              </a:spcBef>
              <a:spcAft>
                <a:spcPts val="0"/>
              </a:spcAft>
              <a:buNone/>
            </a:pPr>
            <a:r>
              <a:t/>
            </a:r>
            <a:endParaRPr b="1" sz="3743">
              <a:solidFill>
                <a:schemeClr val="dk1"/>
              </a:solidFill>
            </a:endParaRPr>
          </a:p>
          <a:p>
            <a:pPr indent="0" lvl="0" marL="0" rtl="0" algn="l">
              <a:spcBef>
                <a:spcPts val="0"/>
              </a:spcBef>
              <a:spcAft>
                <a:spcPts val="0"/>
              </a:spcAft>
              <a:buNone/>
            </a:pPr>
            <a:r>
              <a:t/>
            </a:r>
            <a:endParaRPr b="1" sz="3743">
              <a:solidFill>
                <a:schemeClr val="dk1"/>
              </a:solidFill>
            </a:endParaRPr>
          </a:p>
          <a:p>
            <a:pPr indent="0" lvl="0" marL="0" rtl="0" algn="l">
              <a:spcBef>
                <a:spcPts val="0"/>
              </a:spcBef>
              <a:spcAft>
                <a:spcPts val="0"/>
              </a:spcAft>
              <a:buNone/>
            </a:pPr>
            <a:r>
              <a:rPr b="1" lang="en-GB" sz="3743">
                <a:solidFill>
                  <a:srgbClr val="202124"/>
                </a:solidFill>
              </a:rPr>
              <a:t>Aim: </a:t>
            </a:r>
            <a:r>
              <a:rPr b="1" lang="en-GB" sz="3735">
                <a:solidFill>
                  <a:srgbClr val="434343"/>
                </a:solidFill>
              </a:rPr>
              <a:t>The aim of this content is to drive website</a:t>
            </a:r>
            <a:endParaRPr b="1" sz="3735">
              <a:solidFill>
                <a:srgbClr val="434343"/>
              </a:solidFill>
            </a:endParaRPr>
          </a:p>
          <a:p>
            <a:pPr indent="0" lvl="0" marL="0" rtl="0" algn="l">
              <a:spcBef>
                <a:spcPts val="0"/>
              </a:spcBef>
              <a:spcAft>
                <a:spcPts val="0"/>
              </a:spcAft>
              <a:buNone/>
            </a:pPr>
            <a:r>
              <a:rPr b="1" lang="en-GB" sz="3735">
                <a:solidFill>
                  <a:srgbClr val="434343"/>
                </a:solidFill>
              </a:rPr>
              <a:t> traffic and for increasing brand awareness</a:t>
            </a:r>
            <a:r>
              <a:rPr lang="en-GB" sz="3735">
                <a:solidFill>
                  <a:srgbClr val="434343"/>
                </a:solidFill>
              </a:rPr>
              <a:t>.</a:t>
            </a:r>
            <a:endParaRPr b="1" sz="3735">
              <a:solidFill>
                <a:srgbClr val="434343"/>
              </a:solidFill>
            </a:endParaRPr>
          </a:p>
          <a:p>
            <a:pPr indent="0" lvl="0" marL="0" rtl="0" algn="l">
              <a:spcBef>
                <a:spcPts val="0"/>
              </a:spcBef>
              <a:spcAft>
                <a:spcPts val="0"/>
              </a:spcAft>
              <a:buNone/>
            </a:pPr>
            <a:r>
              <a:t/>
            </a:r>
            <a:endParaRPr sz="3740">
              <a:solidFill>
                <a:srgbClr val="374151"/>
              </a:solidFill>
            </a:endParaRPr>
          </a:p>
          <a:p>
            <a:pPr indent="0" lvl="0" marL="0" rtl="0" algn="l">
              <a:spcBef>
                <a:spcPts val="0"/>
              </a:spcBef>
              <a:spcAft>
                <a:spcPts val="0"/>
              </a:spcAft>
              <a:buNone/>
            </a:pPr>
            <a:r>
              <a:t/>
            </a:r>
            <a:endParaRPr sz="1857">
              <a:solidFill>
                <a:schemeClr val="dk1"/>
              </a:solidFill>
            </a:endParaRPr>
          </a:p>
          <a:p>
            <a:pPr indent="0" lvl="0" marL="0" rtl="0" algn="l">
              <a:spcBef>
                <a:spcPts val="0"/>
              </a:spcBef>
              <a:spcAft>
                <a:spcPts val="0"/>
              </a:spcAft>
              <a:buNone/>
            </a:pPr>
            <a:r>
              <a:t/>
            </a:r>
            <a:endParaRPr sz="1900"/>
          </a:p>
          <a:p>
            <a:pPr indent="0" lvl="0" marL="0" rtl="0" algn="l">
              <a:spcBef>
                <a:spcPts val="0"/>
              </a:spcBef>
              <a:spcAft>
                <a:spcPts val="0"/>
              </a:spcAft>
              <a:buNone/>
            </a:pPr>
            <a:r>
              <a:t/>
            </a:r>
            <a:endParaRPr sz="1800"/>
          </a:p>
          <a:p>
            <a:pPr indent="0" lvl="0" marL="0" rtl="0" algn="l">
              <a:spcBef>
                <a:spcPts val="0"/>
              </a:spcBef>
              <a:spcAft>
                <a:spcPts val="0"/>
              </a:spcAft>
              <a:buNone/>
            </a:pPr>
            <a:r>
              <a:t/>
            </a:r>
            <a:endParaRPr b="1" sz="1800">
              <a:solidFill>
                <a:srgbClr val="202124"/>
              </a:solidFill>
            </a:endParaRPr>
          </a:p>
        </p:txBody>
      </p:sp>
      <p:pic>
        <p:nvPicPr>
          <p:cNvPr id="261" name="Google Shape;261;p46"/>
          <p:cNvPicPr preferRelativeResize="0"/>
          <p:nvPr/>
        </p:nvPicPr>
        <p:blipFill rotWithShape="1">
          <a:blip r:embed="rId3">
            <a:alphaModFix/>
          </a:blip>
          <a:srcRect b="33008" l="14634" r="14634" t="6823"/>
          <a:stretch/>
        </p:blipFill>
        <p:spPr>
          <a:xfrm>
            <a:off x="4504425" y="232450"/>
            <a:ext cx="2302051" cy="1719174"/>
          </a:xfrm>
          <a:prstGeom prst="rect">
            <a:avLst/>
          </a:prstGeom>
          <a:noFill/>
          <a:ln>
            <a:noFill/>
          </a:ln>
        </p:spPr>
      </p:pic>
      <p:pic>
        <p:nvPicPr>
          <p:cNvPr id="262" name="Google Shape;262;p46"/>
          <p:cNvPicPr preferRelativeResize="0"/>
          <p:nvPr/>
        </p:nvPicPr>
        <p:blipFill rotWithShape="1">
          <a:blip r:embed="rId4">
            <a:alphaModFix/>
          </a:blip>
          <a:srcRect b="27601" l="0" r="0" t="-1207"/>
          <a:stretch/>
        </p:blipFill>
        <p:spPr>
          <a:xfrm>
            <a:off x="5762200" y="1951613"/>
            <a:ext cx="1983350" cy="1585000"/>
          </a:xfrm>
          <a:prstGeom prst="rect">
            <a:avLst/>
          </a:prstGeom>
          <a:noFill/>
          <a:ln>
            <a:noFill/>
          </a:ln>
        </p:spPr>
      </p:pic>
      <p:pic>
        <p:nvPicPr>
          <p:cNvPr id="263" name="Google Shape;263;p46"/>
          <p:cNvPicPr preferRelativeResize="0"/>
          <p:nvPr/>
        </p:nvPicPr>
        <p:blipFill rotWithShape="1">
          <a:blip r:embed="rId5">
            <a:alphaModFix/>
          </a:blip>
          <a:srcRect b="31084" l="0" r="0" t="1575"/>
          <a:stretch/>
        </p:blipFill>
        <p:spPr>
          <a:xfrm>
            <a:off x="4613300" y="3423350"/>
            <a:ext cx="2084301" cy="14761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47"/>
          <p:cNvPicPr preferRelativeResize="0"/>
          <p:nvPr/>
        </p:nvPicPr>
        <p:blipFill rotWithShape="1">
          <a:blip r:embed="rId3">
            <a:alphaModFix/>
          </a:blip>
          <a:srcRect b="14155" l="0" r="0" t="0"/>
          <a:stretch/>
        </p:blipFill>
        <p:spPr>
          <a:xfrm>
            <a:off x="2436250" y="1068900"/>
            <a:ext cx="2179325" cy="3840925"/>
          </a:xfrm>
          <a:prstGeom prst="rect">
            <a:avLst/>
          </a:prstGeom>
          <a:noFill/>
          <a:ln>
            <a:noFill/>
          </a:ln>
        </p:spPr>
      </p:pic>
      <p:pic>
        <p:nvPicPr>
          <p:cNvPr id="269" name="Google Shape;269;p47"/>
          <p:cNvPicPr preferRelativeResize="0"/>
          <p:nvPr/>
        </p:nvPicPr>
        <p:blipFill>
          <a:blip r:embed="rId4">
            <a:alphaModFix/>
          </a:blip>
          <a:stretch>
            <a:fillRect/>
          </a:stretch>
        </p:blipFill>
        <p:spPr>
          <a:xfrm>
            <a:off x="209650" y="1068900"/>
            <a:ext cx="2097401" cy="3888575"/>
          </a:xfrm>
          <a:prstGeom prst="rect">
            <a:avLst/>
          </a:prstGeom>
          <a:noFill/>
          <a:ln>
            <a:noFill/>
          </a:ln>
        </p:spPr>
      </p:pic>
      <p:sp>
        <p:nvSpPr>
          <p:cNvPr id="270" name="Google Shape;270;p47"/>
          <p:cNvSpPr txBox="1"/>
          <p:nvPr/>
        </p:nvSpPr>
        <p:spPr>
          <a:xfrm>
            <a:off x="653687" y="203009"/>
            <a:ext cx="6858000" cy="7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2000">
                <a:solidFill>
                  <a:schemeClr val="dk1"/>
                </a:solidFill>
              </a:rPr>
              <a:t>Format 4:</a:t>
            </a:r>
            <a:endParaRPr b="1" sz="2000">
              <a:solidFill>
                <a:schemeClr val="dk1"/>
              </a:solidFill>
            </a:endParaRPr>
          </a:p>
          <a:p>
            <a:pPr indent="0" lvl="0" marL="0" rtl="0" algn="l">
              <a:spcBef>
                <a:spcPts val="0"/>
              </a:spcBef>
              <a:spcAft>
                <a:spcPts val="0"/>
              </a:spcAft>
              <a:buClr>
                <a:schemeClr val="dk1"/>
              </a:buClr>
              <a:buSzPts val="1100"/>
              <a:buFont typeface="Arial"/>
              <a:buNone/>
            </a:pPr>
            <a:r>
              <a:rPr b="1" lang="en-GB" sz="2100" u="sng">
                <a:solidFill>
                  <a:schemeClr val="dk1"/>
                </a:solidFill>
              </a:rPr>
              <a:t>Instagram stories</a:t>
            </a:r>
            <a:r>
              <a:rPr b="1" lang="en-GB" sz="2100">
                <a:solidFill>
                  <a:schemeClr val="dk1"/>
                </a:solidFill>
              </a:rPr>
              <a:t> -</a:t>
            </a:r>
            <a:r>
              <a:rPr b="1" lang="en-GB" sz="1900">
                <a:solidFill>
                  <a:srgbClr val="660000"/>
                </a:solidFill>
              </a:rPr>
              <a:t> </a:t>
            </a:r>
            <a:r>
              <a:rPr b="1" lang="en-GB" sz="1800">
                <a:solidFill>
                  <a:schemeClr val="accent5"/>
                </a:solidFill>
                <a:highlight>
                  <a:srgbClr val="FFFFFF"/>
                </a:highlight>
                <a:uFill>
                  <a:noFill/>
                </a:uFill>
                <a:latin typeface="Roboto"/>
                <a:ea typeface="Roboto"/>
                <a:cs typeface="Roboto"/>
                <a:sym typeface="Roboto"/>
                <a:hlinkClick r:id="rId5">
                  <a:extLst>
                    <a:ext uri="{A12FA001-AC4F-418D-AE19-62706E023703}">
                      <ahyp:hlinkClr val="tx"/>
                    </a:ext>
                  </a:extLst>
                </a:hlinkClick>
              </a:rPr>
              <a:t>lakmecosmetics_india</a:t>
            </a:r>
            <a:endParaRPr sz="700"/>
          </a:p>
        </p:txBody>
      </p:sp>
      <p:pic>
        <p:nvPicPr>
          <p:cNvPr id="271" name="Google Shape;271;p47"/>
          <p:cNvPicPr preferRelativeResize="0"/>
          <p:nvPr/>
        </p:nvPicPr>
        <p:blipFill>
          <a:blip r:embed="rId6">
            <a:alphaModFix/>
          </a:blip>
          <a:stretch>
            <a:fillRect/>
          </a:stretch>
        </p:blipFill>
        <p:spPr>
          <a:xfrm>
            <a:off x="6946950" y="1045250"/>
            <a:ext cx="1912076" cy="3840925"/>
          </a:xfrm>
          <a:prstGeom prst="rect">
            <a:avLst/>
          </a:prstGeom>
          <a:noFill/>
          <a:ln>
            <a:noFill/>
          </a:ln>
        </p:spPr>
      </p:pic>
      <p:pic>
        <p:nvPicPr>
          <p:cNvPr id="272" name="Google Shape;272;p47"/>
          <p:cNvPicPr preferRelativeResize="0"/>
          <p:nvPr/>
        </p:nvPicPr>
        <p:blipFill>
          <a:blip r:embed="rId7">
            <a:alphaModFix/>
          </a:blip>
          <a:stretch>
            <a:fillRect/>
          </a:stretch>
        </p:blipFill>
        <p:spPr>
          <a:xfrm>
            <a:off x="4744775" y="1068900"/>
            <a:ext cx="2045100" cy="38409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8"/>
          <p:cNvSpPr txBox="1"/>
          <p:nvPr/>
        </p:nvSpPr>
        <p:spPr>
          <a:xfrm>
            <a:off x="353050" y="161100"/>
            <a:ext cx="8294100" cy="4763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500">
                <a:solidFill>
                  <a:srgbClr val="434343"/>
                </a:solidFill>
              </a:rPr>
              <a:t>Part 4: Content Creation and Curation (Post creations, Designs/Video Editing, Ad Campaigns over Social Media and Email Ideation and Creation)</a:t>
            </a:r>
            <a:r>
              <a:rPr b="1" lang="en-GB">
                <a:solidFill>
                  <a:srgbClr val="434343"/>
                </a:solidFill>
              </a:rPr>
              <a:t> </a:t>
            </a:r>
            <a:endParaRPr b="1">
              <a:solidFill>
                <a:srgbClr val="434343"/>
              </a:solidFill>
            </a:endParaRPr>
          </a:p>
          <a:p>
            <a:pPr indent="0" lvl="0" marL="0" rtl="0" algn="ctr">
              <a:lnSpc>
                <a:spcPct val="115000"/>
              </a:lnSpc>
              <a:spcBef>
                <a:spcPts val="0"/>
              </a:spcBef>
              <a:spcAft>
                <a:spcPts val="0"/>
              </a:spcAft>
              <a:buNone/>
            </a:pPr>
            <a:r>
              <a:t/>
            </a:r>
            <a:endParaRPr b="1">
              <a:solidFill>
                <a:srgbClr val="434343"/>
              </a:solidFill>
            </a:endParaRPr>
          </a:p>
          <a:p>
            <a:pPr indent="0" lvl="0" marL="0" rtl="0" algn="l">
              <a:spcBef>
                <a:spcPts val="0"/>
              </a:spcBef>
              <a:spcAft>
                <a:spcPts val="0"/>
              </a:spcAft>
              <a:buClr>
                <a:schemeClr val="dk1"/>
              </a:buClr>
              <a:buSzPts val="1100"/>
              <a:buFont typeface="Arial"/>
              <a:buNone/>
            </a:pPr>
            <a:r>
              <a:rPr b="1" lang="en-GB" sz="2700">
                <a:solidFill>
                  <a:schemeClr val="dk1"/>
                </a:solidFill>
              </a:rPr>
              <a:t>Social media Ad Campaign - 1:</a:t>
            </a:r>
            <a:endParaRPr b="1" sz="2500">
              <a:solidFill>
                <a:schemeClr val="dk1"/>
              </a:solidFill>
            </a:endParaRPr>
          </a:p>
          <a:p>
            <a:pPr indent="0" lvl="0" marL="0" rtl="0" algn="l">
              <a:spcBef>
                <a:spcPts val="0"/>
              </a:spcBef>
              <a:spcAft>
                <a:spcPts val="0"/>
              </a:spcAft>
              <a:buNone/>
            </a:pPr>
            <a:r>
              <a:t/>
            </a:r>
            <a:endParaRPr b="1" sz="2700">
              <a:solidFill>
                <a:srgbClr val="660000"/>
              </a:solidFill>
            </a:endParaRPr>
          </a:p>
          <a:p>
            <a:pPr indent="0" lvl="0" marL="0" rtl="0" algn="l">
              <a:spcBef>
                <a:spcPts val="0"/>
              </a:spcBef>
              <a:spcAft>
                <a:spcPts val="0"/>
              </a:spcAft>
              <a:buNone/>
            </a:pPr>
            <a:r>
              <a:rPr b="1" lang="en-GB" sz="1900">
                <a:solidFill>
                  <a:schemeClr val="dk1"/>
                </a:solidFill>
              </a:rPr>
              <a:t>Aim:</a:t>
            </a:r>
            <a:r>
              <a:rPr b="1" lang="en-GB" sz="1900">
                <a:solidFill>
                  <a:srgbClr val="374151"/>
                </a:solidFill>
              </a:rPr>
              <a:t> Brand awareness</a:t>
            </a:r>
            <a:endParaRPr b="1" sz="1900">
              <a:solidFill>
                <a:srgbClr val="374151"/>
              </a:solidFill>
            </a:endParaRPr>
          </a:p>
          <a:p>
            <a:pPr indent="0" lvl="0" marL="0" rtl="0" algn="l">
              <a:spcBef>
                <a:spcPts val="0"/>
              </a:spcBef>
              <a:spcAft>
                <a:spcPts val="0"/>
              </a:spcAft>
              <a:buNone/>
            </a:pPr>
            <a:r>
              <a:t/>
            </a:r>
            <a:endParaRPr b="1" sz="2400">
              <a:solidFill>
                <a:srgbClr val="660000"/>
              </a:solidFill>
            </a:endParaRPr>
          </a:p>
          <a:p>
            <a:pPr indent="0" lvl="0" marL="0" rtl="0" algn="l">
              <a:spcBef>
                <a:spcPts val="0"/>
              </a:spcBef>
              <a:spcAft>
                <a:spcPts val="0"/>
              </a:spcAft>
              <a:buNone/>
            </a:pPr>
            <a:r>
              <a:rPr b="1" lang="en-GB" sz="1900"/>
              <a:t>Content:</a:t>
            </a:r>
            <a:endParaRPr b="1" sz="1900"/>
          </a:p>
          <a:p>
            <a:pPr indent="0" lvl="0" marL="0" rtl="0" algn="l">
              <a:spcBef>
                <a:spcPts val="0"/>
              </a:spcBef>
              <a:spcAft>
                <a:spcPts val="0"/>
              </a:spcAft>
              <a:buNone/>
            </a:pPr>
            <a:r>
              <a:rPr b="1" lang="en-GB" sz="1900">
                <a:solidFill>
                  <a:srgbClr val="374151"/>
                </a:solidFill>
              </a:rPr>
              <a:t>We used the </a:t>
            </a:r>
            <a:r>
              <a:rPr b="1" lang="en-GB" sz="1900" u="sng">
                <a:solidFill>
                  <a:schemeClr val="dk1"/>
                </a:solidFill>
              </a:rPr>
              <a:t>Lakme Vitamin C</a:t>
            </a:r>
            <a:endParaRPr b="1" sz="1900" u="sng">
              <a:solidFill>
                <a:schemeClr val="dk1"/>
              </a:solidFill>
            </a:endParaRPr>
          </a:p>
          <a:p>
            <a:pPr indent="0" lvl="0" marL="0" rtl="0" algn="l">
              <a:spcBef>
                <a:spcPts val="0"/>
              </a:spcBef>
              <a:spcAft>
                <a:spcPts val="0"/>
              </a:spcAft>
              <a:buNone/>
            </a:pPr>
            <a:r>
              <a:rPr b="1" lang="en-GB" sz="1900" u="sng">
                <a:solidFill>
                  <a:schemeClr val="dk1"/>
                </a:solidFill>
              </a:rPr>
              <a:t>range of products</a:t>
            </a:r>
            <a:r>
              <a:rPr b="1" lang="en-GB" sz="1900">
                <a:solidFill>
                  <a:schemeClr val="dk1"/>
                </a:solidFill>
              </a:rPr>
              <a:t> </a:t>
            </a:r>
            <a:r>
              <a:rPr b="1" lang="en-GB" sz="1900">
                <a:solidFill>
                  <a:srgbClr val="374151"/>
                </a:solidFill>
              </a:rPr>
              <a:t>to do this</a:t>
            </a:r>
            <a:endParaRPr b="1" sz="1900">
              <a:solidFill>
                <a:srgbClr val="374151"/>
              </a:solidFill>
            </a:endParaRPr>
          </a:p>
          <a:p>
            <a:pPr indent="0" lvl="0" marL="0" rtl="0" algn="l">
              <a:spcBef>
                <a:spcPts val="0"/>
              </a:spcBef>
              <a:spcAft>
                <a:spcPts val="0"/>
              </a:spcAft>
              <a:buNone/>
            </a:pPr>
            <a:r>
              <a:rPr b="1" lang="en-GB" sz="1900">
                <a:solidFill>
                  <a:srgbClr val="374151"/>
                </a:solidFill>
              </a:rPr>
              <a:t>campaign.</a:t>
            </a:r>
            <a:endParaRPr b="1" sz="1900">
              <a:solidFill>
                <a:srgbClr val="374151"/>
              </a:solidFill>
            </a:endParaRPr>
          </a:p>
          <a:p>
            <a:pPr indent="0" lvl="0" marL="0" rtl="0" algn="l">
              <a:spcBef>
                <a:spcPts val="0"/>
              </a:spcBef>
              <a:spcAft>
                <a:spcPts val="0"/>
              </a:spcAft>
              <a:buNone/>
            </a:pPr>
            <a:r>
              <a:t/>
            </a:r>
            <a:endParaRPr b="1" sz="1900"/>
          </a:p>
          <a:p>
            <a:pPr indent="0" lvl="0" marL="0" rtl="0" algn="l">
              <a:spcBef>
                <a:spcPts val="0"/>
              </a:spcBef>
              <a:spcAft>
                <a:spcPts val="0"/>
              </a:spcAft>
              <a:buNone/>
            </a:pPr>
            <a:r>
              <a:rPr b="1" lang="en-GB" sz="1900">
                <a:solidFill>
                  <a:schemeClr val="dk1"/>
                </a:solidFill>
              </a:rPr>
              <a:t>T</a:t>
            </a:r>
            <a:r>
              <a:rPr b="1" lang="en-GB" sz="1900"/>
              <a:t>arget audience:</a:t>
            </a:r>
            <a:r>
              <a:rPr b="1" lang="en-GB" sz="1900">
                <a:solidFill>
                  <a:srgbClr val="374151"/>
                </a:solidFill>
              </a:rPr>
              <a:t> Female </a:t>
            </a:r>
            <a:endParaRPr b="1" sz="1900">
              <a:solidFill>
                <a:srgbClr val="374151"/>
              </a:solidFill>
            </a:endParaRPr>
          </a:p>
          <a:p>
            <a:pPr indent="0" lvl="0" marL="0" rtl="0" algn="l">
              <a:spcBef>
                <a:spcPts val="0"/>
              </a:spcBef>
              <a:spcAft>
                <a:spcPts val="0"/>
              </a:spcAft>
              <a:buNone/>
            </a:pPr>
            <a:r>
              <a:rPr b="1" lang="en-GB" sz="1900">
                <a:solidFill>
                  <a:srgbClr val="374151"/>
                </a:solidFill>
              </a:rPr>
              <a:t>Age (18 to 55 years)</a:t>
            </a:r>
            <a:endParaRPr b="1" sz="2500"/>
          </a:p>
        </p:txBody>
      </p:sp>
      <p:pic>
        <p:nvPicPr>
          <p:cNvPr id="278" name="Google Shape;278;p48"/>
          <p:cNvPicPr preferRelativeResize="0"/>
          <p:nvPr/>
        </p:nvPicPr>
        <p:blipFill rotWithShape="1">
          <a:blip r:embed="rId3">
            <a:alphaModFix/>
          </a:blip>
          <a:srcRect b="5674" l="0" r="0" t="23034"/>
          <a:stretch/>
        </p:blipFill>
        <p:spPr>
          <a:xfrm>
            <a:off x="4486925" y="1469350"/>
            <a:ext cx="3271225" cy="296034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9"/>
          <p:cNvSpPr txBox="1"/>
          <p:nvPr>
            <p:ph idx="1" type="subTitle"/>
          </p:nvPr>
        </p:nvSpPr>
        <p:spPr>
          <a:xfrm>
            <a:off x="168550" y="370750"/>
            <a:ext cx="8187900" cy="4770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GB">
                <a:solidFill>
                  <a:schemeClr val="dk1"/>
                </a:solidFill>
              </a:rPr>
              <a:t>Social media </a:t>
            </a:r>
            <a:r>
              <a:rPr b="1" lang="en-GB">
                <a:solidFill>
                  <a:schemeClr val="dk1"/>
                </a:solidFill>
              </a:rPr>
              <a:t>Ad Campaign- 2 :</a:t>
            </a:r>
            <a:endParaRPr b="1" sz="2000">
              <a:solidFill>
                <a:srgbClr val="660000"/>
              </a:solidFill>
            </a:endParaRPr>
          </a:p>
          <a:p>
            <a:pPr indent="0" lvl="0" marL="0" rtl="0" algn="l">
              <a:spcBef>
                <a:spcPts val="0"/>
              </a:spcBef>
              <a:spcAft>
                <a:spcPts val="0"/>
              </a:spcAft>
              <a:buNone/>
            </a:pPr>
            <a:r>
              <a:t/>
            </a:r>
            <a:endParaRPr b="1" sz="2000">
              <a:solidFill>
                <a:srgbClr val="660000"/>
              </a:solidFill>
            </a:endParaRPr>
          </a:p>
          <a:p>
            <a:pPr indent="0" lvl="0" marL="0" rtl="0" algn="l">
              <a:spcBef>
                <a:spcPts val="0"/>
              </a:spcBef>
              <a:spcAft>
                <a:spcPts val="0"/>
              </a:spcAft>
              <a:buNone/>
            </a:pPr>
            <a:r>
              <a:rPr b="1" lang="en-GB" sz="2000">
                <a:solidFill>
                  <a:srgbClr val="000000"/>
                </a:solidFill>
              </a:rPr>
              <a:t>Aim:</a:t>
            </a:r>
            <a:r>
              <a:rPr b="1" lang="en-GB" sz="2000">
                <a:solidFill>
                  <a:srgbClr val="374151"/>
                </a:solidFill>
              </a:rPr>
              <a:t> Driving website </a:t>
            </a:r>
            <a:endParaRPr b="1" sz="2000">
              <a:solidFill>
                <a:srgbClr val="374151"/>
              </a:solidFill>
            </a:endParaRPr>
          </a:p>
          <a:p>
            <a:pPr indent="0" lvl="0" marL="0" rtl="0" algn="l">
              <a:spcBef>
                <a:spcPts val="0"/>
              </a:spcBef>
              <a:spcAft>
                <a:spcPts val="0"/>
              </a:spcAft>
              <a:buNone/>
            </a:pPr>
            <a:r>
              <a:rPr b="1" lang="en-GB" sz="2000">
                <a:solidFill>
                  <a:srgbClr val="374151"/>
                </a:solidFill>
              </a:rPr>
              <a:t>traffic</a:t>
            </a:r>
            <a:endParaRPr b="1" sz="2000">
              <a:solidFill>
                <a:srgbClr val="374151"/>
              </a:solidFill>
            </a:endParaRPr>
          </a:p>
          <a:p>
            <a:pPr indent="0" lvl="0" marL="0" rtl="0" algn="l">
              <a:spcBef>
                <a:spcPts val="0"/>
              </a:spcBef>
              <a:spcAft>
                <a:spcPts val="0"/>
              </a:spcAft>
              <a:buNone/>
            </a:pPr>
            <a:r>
              <a:t/>
            </a:r>
            <a:endParaRPr b="1" sz="2000"/>
          </a:p>
          <a:p>
            <a:pPr indent="0" lvl="0" marL="0" rtl="0" algn="l">
              <a:spcBef>
                <a:spcPts val="0"/>
              </a:spcBef>
              <a:spcAft>
                <a:spcPts val="0"/>
              </a:spcAft>
              <a:buNone/>
            </a:pPr>
            <a:r>
              <a:rPr b="1" lang="en-GB" sz="2000">
                <a:solidFill>
                  <a:schemeClr val="dk1"/>
                </a:solidFill>
              </a:rPr>
              <a:t>Content:</a:t>
            </a:r>
            <a:endParaRPr b="1" sz="2000">
              <a:solidFill>
                <a:schemeClr val="dk1"/>
              </a:solidFill>
            </a:endParaRPr>
          </a:p>
          <a:p>
            <a:pPr indent="0" lvl="0" marL="0" rtl="0" algn="l">
              <a:spcBef>
                <a:spcPts val="0"/>
              </a:spcBef>
              <a:spcAft>
                <a:spcPts val="0"/>
              </a:spcAft>
              <a:buNone/>
            </a:pPr>
            <a:r>
              <a:rPr b="1" lang="en-GB" sz="2000">
                <a:solidFill>
                  <a:srgbClr val="374151"/>
                </a:solidFill>
              </a:rPr>
              <a:t>To drive the website </a:t>
            </a:r>
            <a:endParaRPr b="1" sz="2000">
              <a:solidFill>
                <a:srgbClr val="374151"/>
              </a:solidFill>
            </a:endParaRPr>
          </a:p>
          <a:p>
            <a:pPr indent="0" lvl="0" marL="0" rtl="0" algn="l">
              <a:spcBef>
                <a:spcPts val="0"/>
              </a:spcBef>
              <a:spcAft>
                <a:spcPts val="0"/>
              </a:spcAft>
              <a:buNone/>
            </a:pPr>
            <a:r>
              <a:rPr b="1" lang="en-GB" sz="2000">
                <a:solidFill>
                  <a:srgbClr val="374151"/>
                </a:solidFill>
              </a:rPr>
              <a:t>t</a:t>
            </a:r>
            <a:r>
              <a:rPr b="1" lang="en-GB" sz="2000">
                <a:solidFill>
                  <a:srgbClr val="374151"/>
                </a:solidFill>
              </a:rPr>
              <a:t>raffic we used the </a:t>
            </a:r>
            <a:r>
              <a:rPr b="1" lang="en-GB" sz="2000" u="sng">
                <a:solidFill>
                  <a:schemeClr val="dk1"/>
                </a:solidFill>
              </a:rPr>
              <a:t>lakme </a:t>
            </a:r>
            <a:endParaRPr b="1" sz="2000" u="sng">
              <a:solidFill>
                <a:schemeClr val="dk1"/>
              </a:solidFill>
            </a:endParaRPr>
          </a:p>
          <a:p>
            <a:pPr indent="0" lvl="0" marL="0" rtl="0" algn="l">
              <a:spcBef>
                <a:spcPts val="0"/>
              </a:spcBef>
              <a:spcAft>
                <a:spcPts val="0"/>
              </a:spcAft>
              <a:buNone/>
            </a:pPr>
            <a:r>
              <a:rPr b="1" lang="en-GB" sz="2000" u="sng">
                <a:solidFill>
                  <a:schemeClr val="dk1"/>
                </a:solidFill>
              </a:rPr>
              <a:t>foundation shade pro</a:t>
            </a:r>
            <a:endParaRPr b="1" sz="2000" u="sng">
              <a:solidFill>
                <a:schemeClr val="dk1"/>
              </a:solidFill>
            </a:endParaRPr>
          </a:p>
          <a:p>
            <a:pPr indent="0" lvl="0" marL="0" rtl="0" algn="l">
              <a:spcBef>
                <a:spcPts val="0"/>
              </a:spcBef>
              <a:spcAft>
                <a:spcPts val="0"/>
              </a:spcAft>
              <a:buNone/>
            </a:pPr>
            <a:r>
              <a:rPr b="1" lang="en-GB" sz="2000" u="sng">
                <a:solidFill>
                  <a:schemeClr val="dk1"/>
                </a:solidFill>
              </a:rPr>
              <a:t>f</a:t>
            </a:r>
            <a:r>
              <a:rPr b="1" lang="en-GB" sz="2000" u="sng">
                <a:solidFill>
                  <a:schemeClr val="dk1"/>
                </a:solidFill>
              </a:rPr>
              <a:t>eature</a:t>
            </a:r>
            <a:r>
              <a:rPr b="1" lang="en-GB" sz="2000">
                <a:solidFill>
                  <a:schemeClr val="dk1"/>
                </a:solidFill>
              </a:rPr>
              <a:t>.</a:t>
            </a:r>
            <a:endParaRPr b="1" sz="2000">
              <a:solidFill>
                <a:schemeClr val="dk1"/>
              </a:solidFill>
            </a:endParaRPr>
          </a:p>
          <a:p>
            <a:pPr indent="0" lvl="0" marL="0" rtl="0" algn="l">
              <a:spcBef>
                <a:spcPts val="0"/>
              </a:spcBef>
              <a:spcAft>
                <a:spcPts val="0"/>
              </a:spcAft>
              <a:buNone/>
            </a:pPr>
            <a:r>
              <a:t/>
            </a:r>
            <a:endParaRPr b="1" sz="2000">
              <a:solidFill>
                <a:schemeClr val="dk1"/>
              </a:solidFill>
            </a:endParaRPr>
          </a:p>
          <a:p>
            <a:pPr indent="0" lvl="0" marL="0" rtl="0" algn="l">
              <a:spcBef>
                <a:spcPts val="0"/>
              </a:spcBef>
              <a:spcAft>
                <a:spcPts val="0"/>
              </a:spcAft>
              <a:buNone/>
            </a:pPr>
            <a:r>
              <a:rPr b="1" lang="en-GB" sz="2000">
                <a:solidFill>
                  <a:srgbClr val="000000"/>
                </a:solidFill>
              </a:rPr>
              <a:t>Target audience:</a:t>
            </a:r>
            <a:r>
              <a:rPr b="1" lang="en-GB" sz="2000">
                <a:solidFill>
                  <a:schemeClr val="dk1"/>
                </a:solidFill>
              </a:rPr>
              <a:t> </a:t>
            </a:r>
            <a:r>
              <a:rPr b="1" lang="en-GB" sz="2000">
                <a:solidFill>
                  <a:srgbClr val="374151"/>
                </a:solidFill>
              </a:rPr>
              <a:t>Female</a:t>
            </a:r>
            <a:endParaRPr b="1" sz="2000">
              <a:solidFill>
                <a:srgbClr val="374151"/>
              </a:solidFill>
            </a:endParaRPr>
          </a:p>
          <a:p>
            <a:pPr indent="0" lvl="0" marL="0" rtl="0" algn="l">
              <a:spcBef>
                <a:spcPts val="0"/>
              </a:spcBef>
              <a:spcAft>
                <a:spcPts val="0"/>
              </a:spcAft>
              <a:buNone/>
            </a:pPr>
            <a:r>
              <a:rPr b="1" lang="en-GB" sz="2000">
                <a:solidFill>
                  <a:srgbClr val="374151"/>
                </a:solidFill>
              </a:rPr>
              <a:t>Age (18 to 55 years)</a:t>
            </a:r>
            <a:endParaRPr b="1" sz="2000">
              <a:solidFill>
                <a:srgbClr val="374151"/>
              </a:solidFill>
            </a:endParaRPr>
          </a:p>
          <a:p>
            <a:pPr indent="0" lvl="0" marL="0" rtl="0" algn="l">
              <a:spcBef>
                <a:spcPts val="0"/>
              </a:spcBef>
              <a:spcAft>
                <a:spcPts val="0"/>
              </a:spcAft>
              <a:buNone/>
            </a:pPr>
            <a:r>
              <a:t/>
            </a:r>
            <a:endParaRPr b="1" sz="2000">
              <a:solidFill>
                <a:srgbClr val="434343"/>
              </a:solidFill>
            </a:endParaRPr>
          </a:p>
          <a:p>
            <a:pPr indent="0" lvl="0" marL="0" rtl="0" algn="l">
              <a:spcBef>
                <a:spcPts val="0"/>
              </a:spcBef>
              <a:spcAft>
                <a:spcPts val="0"/>
              </a:spcAft>
              <a:buNone/>
            </a:pPr>
            <a:r>
              <a:t/>
            </a:r>
            <a:endParaRPr b="1" sz="2000">
              <a:solidFill>
                <a:srgbClr val="434343"/>
              </a:solidFill>
            </a:endParaRPr>
          </a:p>
          <a:p>
            <a:pPr indent="0" lvl="0" marL="0" rtl="0" algn="l">
              <a:spcBef>
                <a:spcPts val="0"/>
              </a:spcBef>
              <a:spcAft>
                <a:spcPts val="0"/>
              </a:spcAft>
              <a:buNone/>
            </a:pPr>
            <a:r>
              <a:t/>
            </a:r>
            <a:endParaRPr b="1" sz="2000">
              <a:solidFill>
                <a:srgbClr val="434343"/>
              </a:solidFill>
            </a:endParaRPr>
          </a:p>
        </p:txBody>
      </p:sp>
      <p:pic>
        <p:nvPicPr>
          <p:cNvPr id="284" name="Google Shape;284;p49"/>
          <p:cNvPicPr preferRelativeResize="0"/>
          <p:nvPr/>
        </p:nvPicPr>
        <p:blipFill rotWithShape="1">
          <a:blip r:embed="rId3">
            <a:alphaModFix/>
          </a:blip>
          <a:srcRect b="2449" l="9840" r="6978" t="16970"/>
          <a:stretch/>
        </p:blipFill>
        <p:spPr>
          <a:xfrm>
            <a:off x="6275550" y="1178988"/>
            <a:ext cx="2472224" cy="3272726"/>
          </a:xfrm>
          <a:prstGeom prst="rect">
            <a:avLst/>
          </a:prstGeom>
          <a:noFill/>
          <a:ln>
            <a:noFill/>
          </a:ln>
        </p:spPr>
      </p:pic>
      <p:pic>
        <p:nvPicPr>
          <p:cNvPr id="285" name="Google Shape;285;p49"/>
          <p:cNvPicPr preferRelativeResize="0"/>
          <p:nvPr/>
        </p:nvPicPr>
        <p:blipFill rotWithShape="1">
          <a:blip r:embed="rId4">
            <a:alphaModFix/>
          </a:blip>
          <a:srcRect b="815" l="8636" r="7103" t="14186"/>
          <a:stretch/>
        </p:blipFill>
        <p:spPr>
          <a:xfrm>
            <a:off x="3477675" y="1209375"/>
            <a:ext cx="2569676" cy="32119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50"/>
          <p:cNvSpPr txBox="1"/>
          <p:nvPr/>
        </p:nvSpPr>
        <p:spPr>
          <a:xfrm>
            <a:off x="202099" y="236550"/>
            <a:ext cx="8091000" cy="50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800">
                <a:solidFill>
                  <a:schemeClr val="dk1"/>
                </a:solidFill>
              </a:rPr>
              <a:t>Social media </a:t>
            </a:r>
            <a:r>
              <a:rPr b="1" lang="en-GB" sz="2800">
                <a:solidFill>
                  <a:schemeClr val="dk1"/>
                </a:solidFill>
              </a:rPr>
              <a:t>Ad Campaign - 3: </a:t>
            </a:r>
            <a:endParaRPr b="1" sz="2800">
              <a:solidFill>
                <a:schemeClr val="dk1"/>
              </a:solidFill>
            </a:endParaRPr>
          </a:p>
          <a:p>
            <a:pPr indent="0" lvl="0" marL="0" rtl="0" algn="l">
              <a:spcBef>
                <a:spcPts val="0"/>
              </a:spcBef>
              <a:spcAft>
                <a:spcPts val="0"/>
              </a:spcAft>
              <a:buNone/>
            </a:pPr>
            <a:r>
              <a:t/>
            </a:r>
            <a:endParaRPr b="1" sz="2000">
              <a:solidFill>
                <a:srgbClr val="660000"/>
              </a:solidFill>
            </a:endParaRPr>
          </a:p>
          <a:p>
            <a:pPr indent="0" lvl="0" marL="0" rtl="0" algn="l">
              <a:spcBef>
                <a:spcPts val="0"/>
              </a:spcBef>
              <a:spcAft>
                <a:spcPts val="0"/>
              </a:spcAft>
              <a:buNone/>
            </a:pPr>
            <a:r>
              <a:rPr b="1" lang="en-GB" sz="2000">
                <a:solidFill>
                  <a:schemeClr val="dk1"/>
                </a:solidFill>
              </a:rPr>
              <a:t>Aim: </a:t>
            </a:r>
            <a:r>
              <a:rPr b="1" lang="en-GB" sz="2000">
                <a:solidFill>
                  <a:srgbClr val="374151"/>
                </a:solidFill>
              </a:rPr>
              <a:t>Lead generation</a:t>
            </a:r>
            <a:endParaRPr b="1" sz="2000">
              <a:solidFill>
                <a:srgbClr val="374151"/>
              </a:solidFill>
            </a:endParaRPr>
          </a:p>
          <a:p>
            <a:pPr indent="0" lvl="0" marL="0" rtl="0" algn="l">
              <a:spcBef>
                <a:spcPts val="0"/>
              </a:spcBef>
              <a:spcAft>
                <a:spcPts val="0"/>
              </a:spcAft>
              <a:buNone/>
            </a:pPr>
            <a:r>
              <a:t/>
            </a:r>
            <a:endParaRPr b="1" sz="2000">
              <a:solidFill>
                <a:srgbClr val="374151"/>
              </a:solidFill>
            </a:endParaRPr>
          </a:p>
          <a:p>
            <a:pPr indent="0" lvl="0" marL="0" rtl="0" algn="l">
              <a:spcBef>
                <a:spcPts val="0"/>
              </a:spcBef>
              <a:spcAft>
                <a:spcPts val="0"/>
              </a:spcAft>
              <a:buNone/>
            </a:pPr>
            <a:r>
              <a:rPr b="1" lang="en-GB" sz="2000">
                <a:solidFill>
                  <a:schemeClr val="dk1"/>
                </a:solidFill>
              </a:rPr>
              <a:t>Content:</a:t>
            </a:r>
            <a:endParaRPr b="1" sz="2000">
              <a:solidFill>
                <a:schemeClr val="dk1"/>
              </a:solidFill>
            </a:endParaRPr>
          </a:p>
          <a:p>
            <a:pPr indent="0" lvl="0" marL="0" rtl="0" algn="l">
              <a:spcBef>
                <a:spcPts val="0"/>
              </a:spcBef>
              <a:spcAft>
                <a:spcPts val="0"/>
              </a:spcAft>
              <a:buNone/>
            </a:pPr>
            <a:r>
              <a:rPr b="1" lang="en-GB" sz="2000">
                <a:solidFill>
                  <a:srgbClr val="374151"/>
                </a:solidFill>
              </a:rPr>
              <a:t>On this friendship day, the </a:t>
            </a:r>
            <a:endParaRPr b="1" sz="2000">
              <a:solidFill>
                <a:srgbClr val="374151"/>
              </a:solidFill>
            </a:endParaRPr>
          </a:p>
          <a:p>
            <a:pPr indent="0" lvl="0" marL="0" rtl="0" algn="l">
              <a:spcBef>
                <a:spcPts val="0"/>
              </a:spcBef>
              <a:spcAft>
                <a:spcPts val="0"/>
              </a:spcAft>
              <a:buNone/>
            </a:pPr>
            <a:r>
              <a:rPr b="1" lang="en-GB" sz="2000" u="sng">
                <a:solidFill>
                  <a:schemeClr val="dk1"/>
                </a:solidFill>
              </a:rPr>
              <a:t>BFF giveaway</a:t>
            </a:r>
            <a:r>
              <a:rPr b="1" lang="en-GB" sz="2000">
                <a:solidFill>
                  <a:srgbClr val="374151"/>
                </a:solidFill>
              </a:rPr>
              <a:t> is live, we </a:t>
            </a:r>
            <a:endParaRPr b="1" sz="2000">
              <a:solidFill>
                <a:srgbClr val="374151"/>
              </a:solidFill>
            </a:endParaRPr>
          </a:p>
          <a:p>
            <a:pPr indent="0" lvl="0" marL="0" rtl="0" algn="l">
              <a:spcBef>
                <a:spcPts val="0"/>
              </a:spcBef>
              <a:spcAft>
                <a:spcPts val="0"/>
              </a:spcAft>
              <a:buNone/>
            </a:pPr>
            <a:r>
              <a:rPr b="1" lang="en-GB" sz="2000">
                <a:solidFill>
                  <a:srgbClr val="374151"/>
                </a:solidFill>
              </a:rPr>
              <a:t>wanted to generate leads </a:t>
            </a:r>
            <a:endParaRPr b="1" sz="2000">
              <a:solidFill>
                <a:srgbClr val="374151"/>
              </a:solidFill>
            </a:endParaRPr>
          </a:p>
          <a:p>
            <a:pPr indent="0" lvl="0" marL="0" rtl="0" algn="l">
              <a:spcBef>
                <a:spcPts val="0"/>
              </a:spcBef>
              <a:spcAft>
                <a:spcPts val="0"/>
              </a:spcAft>
              <a:buNone/>
            </a:pPr>
            <a:r>
              <a:rPr b="1" lang="en-GB" sz="2000">
                <a:solidFill>
                  <a:srgbClr val="374151"/>
                </a:solidFill>
              </a:rPr>
              <a:t>through this giveaway.</a:t>
            </a:r>
            <a:endParaRPr b="1" sz="2000">
              <a:solidFill>
                <a:srgbClr val="374151"/>
              </a:solidFill>
            </a:endParaRPr>
          </a:p>
          <a:p>
            <a:pPr indent="0" lvl="0" marL="0" rtl="0" algn="l">
              <a:spcBef>
                <a:spcPts val="0"/>
              </a:spcBef>
              <a:spcAft>
                <a:spcPts val="0"/>
              </a:spcAft>
              <a:buNone/>
            </a:pPr>
            <a:r>
              <a:t/>
            </a:r>
            <a:endParaRPr b="1" sz="2000">
              <a:solidFill>
                <a:schemeClr val="dk1"/>
              </a:solidFill>
            </a:endParaRPr>
          </a:p>
          <a:p>
            <a:pPr indent="0" lvl="0" marL="0" rtl="0" algn="l">
              <a:spcBef>
                <a:spcPts val="0"/>
              </a:spcBef>
              <a:spcAft>
                <a:spcPts val="0"/>
              </a:spcAft>
              <a:buNone/>
            </a:pPr>
            <a:r>
              <a:rPr b="1" lang="en-GB" sz="2000">
                <a:solidFill>
                  <a:schemeClr val="dk1"/>
                </a:solidFill>
              </a:rPr>
              <a:t>Target audience: </a:t>
            </a:r>
            <a:r>
              <a:rPr b="1" lang="en-GB" sz="2000">
                <a:solidFill>
                  <a:srgbClr val="374151"/>
                </a:solidFill>
              </a:rPr>
              <a:t>Female</a:t>
            </a:r>
            <a:endParaRPr b="1" sz="2000">
              <a:solidFill>
                <a:srgbClr val="374151"/>
              </a:solidFill>
            </a:endParaRPr>
          </a:p>
          <a:p>
            <a:pPr indent="0" lvl="0" marL="0" rtl="0" algn="l">
              <a:spcBef>
                <a:spcPts val="0"/>
              </a:spcBef>
              <a:spcAft>
                <a:spcPts val="0"/>
              </a:spcAft>
              <a:buNone/>
            </a:pPr>
            <a:r>
              <a:rPr b="1" lang="en-GB" sz="2000">
                <a:solidFill>
                  <a:srgbClr val="374151"/>
                </a:solidFill>
              </a:rPr>
              <a:t>Age (18 to 55 years)</a:t>
            </a:r>
            <a:endParaRPr b="1" sz="2000">
              <a:solidFill>
                <a:srgbClr val="374151"/>
              </a:solidFill>
            </a:endParaRPr>
          </a:p>
          <a:p>
            <a:pPr indent="0" lvl="0" marL="0" rtl="0" algn="l">
              <a:spcBef>
                <a:spcPts val="0"/>
              </a:spcBef>
              <a:spcAft>
                <a:spcPts val="0"/>
              </a:spcAft>
              <a:buClr>
                <a:schemeClr val="dk1"/>
              </a:buClr>
              <a:buSzPts val="1100"/>
              <a:buFont typeface="Arial"/>
              <a:buNone/>
            </a:pPr>
            <a:r>
              <a:t/>
            </a:r>
            <a:endParaRPr b="1" sz="2800">
              <a:solidFill>
                <a:srgbClr val="660000"/>
              </a:solidFill>
            </a:endParaRPr>
          </a:p>
        </p:txBody>
      </p:sp>
      <p:pic>
        <p:nvPicPr>
          <p:cNvPr id="291" name="Google Shape;291;p50"/>
          <p:cNvPicPr preferRelativeResize="0"/>
          <p:nvPr/>
        </p:nvPicPr>
        <p:blipFill rotWithShape="1">
          <a:blip r:embed="rId3">
            <a:alphaModFix/>
          </a:blip>
          <a:srcRect b="4853" l="6683" r="7963" t="13580"/>
          <a:stretch/>
        </p:blipFill>
        <p:spPr>
          <a:xfrm>
            <a:off x="3816600" y="974551"/>
            <a:ext cx="2373324" cy="3262351"/>
          </a:xfrm>
          <a:prstGeom prst="rect">
            <a:avLst/>
          </a:prstGeom>
          <a:noFill/>
          <a:ln>
            <a:noFill/>
          </a:ln>
        </p:spPr>
      </p:pic>
      <p:pic>
        <p:nvPicPr>
          <p:cNvPr id="292" name="Google Shape;292;p50"/>
          <p:cNvPicPr preferRelativeResize="0"/>
          <p:nvPr/>
        </p:nvPicPr>
        <p:blipFill rotWithShape="1">
          <a:blip r:embed="rId4">
            <a:alphaModFix/>
          </a:blip>
          <a:srcRect b="-17" l="7783" r="7792" t="11958"/>
          <a:stretch/>
        </p:blipFill>
        <p:spPr>
          <a:xfrm>
            <a:off x="6684750" y="907450"/>
            <a:ext cx="2079776" cy="33796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1"/>
          <p:cNvSpPr txBox="1"/>
          <p:nvPr/>
        </p:nvSpPr>
        <p:spPr>
          <a:xfrm>
            <a:off x="1025483" y="314176"/>
            <a:ext cx="7610100" cy="1174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100"/>
              <a:buFont typeface="Arial"/>
              <a:buNone/>
            </a:pPr>
            <a:r>
              <a:rPr b="1" i="0" lang="en-GB" sz="2200" u="none" cap="none" strike="noStrike">
                <a:solidFill>
                  <a:schemeClr val="dk1"/>
                </a:solidFill>
                <a:latin typeface="Arial"/>
                <a:ea typeface="Arial"/>
                <a:cs typeface="Arial"/>
                <a:sym typeface="Arial"/>
              </a:rPr>
              <a:t>Email Ad Campaign </a:t>
            </a:r>
            <a:r>
              <a:rPr b="1" lang="en-GB" sz="2200">
                <a:solidFill>
                  <a:schemeClr val="dk1"/>
                </a:solidFill>
              </a:rPr>
              <a:t>1</a:t>
            </a:r>
            <a:r>
              <a:rPr b="1" i="0" lang="en-GB" sz="2200" u="none" cap="none" strike="noStrike">
                <a:solidFill>
                  <a:schemeClr val="dk1"/>
                </a:solidFill>
                <a:latin typeface="Arial"/>
                <a:ea typeface="Arial"/>
                <a:cs typeface="Arial"/>
                <a:sym typeface="Arial"/>
              </a:rPr>
              <a:t> - </a:t>
            </a:r>
            <a:r>
              <a:rPr b="1" lang="en-GB" sz="2200">
                <a:solidFill>
                  <a:schemeClr val="dk1"/>
                </a:solidFill>
              </a:rPr>
              <a:t>Brand Awareness</a:t>
            </a:r>
            <a:endParaRPr b="1" i="0" sz="2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8" name="Google Shape;298;p51"/>
          <p:cNvSpPr txBox="1"/>
          <p:nvPr/>
        </p:nvSpPr>
        <p:spPr>
          <a:xfrm>
            <a:off x="655985" y="769113"/>
            <a:ext cx="7941600" cy="39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99" name="Google Shape;299;p51"/>
          <p:cNvPicPr preferRelativeResize="0"/>
          <p:nvPr/>
        </p:nvPicPr>
        <p:blipFill>
          <a:blip r:embed="rId3">
            <a:alphaModFix/>
          </a:blip>
          <a:stretch>
            <a:fillRect/>
          </a:stretch>
        </p:blipFill>
        <p:spPr>
          <a:xfrm>
            <a:off x="3369925" y="1377100"/>
            <a:ext cx="2189675" cy="2901649"/>
          </a:xfrm>
          <a:prstGeom prst="rect">
            <a:avLst/>
          </a:prstGeom>
          <a:noFill/>
          <a:ln>
            <a:noFill/>
          </a:ln>
        </p:spPr>
      </p:pic>
      <p:pic>
        <p:nvPicPr>
          <p:cNvPr id="300" name="Google Shape;300;p51"/>
          <p:cNvPicPr preferRelativeResize="0"/>
          <p:nvPr/>
        </p:nvPicPr>
        <p:blipFill>
          <a:blip r:embed="rId4">
            <a:alphaModFix/>
          </a:blip>
          <a:stretch>
            <a:fillRect/>
          </a:stretch>
        </p:blipFill>
        <p:spPr>
          <a:xfrm>
            <a:off x="5711900" y="769125"/>
            <a:ext cx="2990875" cy="4180426"/>
          </a:xfrm>
          <a:prstGeom prst="rect">
            <a:avLst/>
          </a:prstGeom>
          <a:noFill/>
          <a:ln>
            <a:noFill/>
          </a:ln>
        </p:spPr>
      </p:pic>
      <p:pic>
        <p:nvPicPr>
          <p:cNvPr id="301" name="Google Shape;301;p51"/>
          <p:cNvPicPr preferRelativeResize="0"/>
          <p:nvPr/>
        </p:nvPicPr>
        <p:blipFill>
          <a:blip r:embed="rId5">
            <a:alphaModFix/>
          </a:blip>
          <a:stretch>
            <a:fillRect/>
          </a:stretch>
        </p:blipFill>
        <p:spPr>
          <a:xfrm>
            <a:off x="766900" y="840375"/>
            <a:ext cx="2020625" cy="4180424"/>
          </a:xfrm>
          <a:prstGeom prst="rect">
            <a:avLst/>
          </a:prstGeom>
          <a:noFill/>
          <a:ln>
            <a:noFill/>
          </a:ln>
        </p:spPr>
      </p:pic>
      <p:sp>
        <p:nvSpPr>
          <p:cNvPr id="302" name="Google Shape;302;p51"/>
          <p:cNvSpPr/>
          <p:nvPr/>
        </p:nvSpPr>
        <p:spPr>
          <a:xfrm>
            <a:off x="2787534" y="2811102"/>
            <a:ext cx="566700" cy="310200"/>
          </a:xfrm>
          <a:prstGeom prst="rightArrow">
            <a:avLst>
              <a:gd fmla="val 50000" name="adj1"/>
              <a:gd fmla="val 50000" name="adj2"/>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101A"/>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nvSpPr>
        <p:spPr>
          <a:xfrm>
            <a:off x="628287" y="235957"/>
            <a:ext cx="7887300" cy="846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900"/>
              <a:buFont typeface="Arial"/>
              <a:buNone/>
            </a:pPr>
            <a:r>
              <a:rPr b="1" i="0" lang="en-GB" sz="2000" u="none" cap="none" strike="noStrike">
                <a:solidFill>
                  <a:srgbClr val="434343"/>
                </a:solidFill>
                <a:latin typeface="Arial"/>
                <a:ea typeface="Arial"/>
                <a:cs typeface="Arial"/>
                <a:sym typeface="Arial"/>
              </a:rPr>
              <a:t>Part 1: Brand study, Competitor Analysis &amp; Buyer’s/Audience’s Persona</a:t>
            </a:r>
            <a:endParaRPr b="0" i="0" sz="2000" u="none" cap="none" strike="noStrike">
              <a:solidFill>
                <a:srgbClr val="000000"/>
              </a:solidFill>
              <a:latin typeface="Arial"/>
              <a:ea typeface="Arial"/>
              <a:cs typeface="Arial"/>
              <a:sym typeface="Arial"/>
            </a:endParaRPr>
          </a:p>
        </p:txBody>
      </p:sp>
      <p:sp>
        <p:nvSpPr>
          <p:cNvPr id="78" name="Google Shape;78;p16"/>
          <p:cNvSpPr txBox="1"/>
          <p:nvPr/>
        </p:nvSpPr>
        <p:spPr>
          <a:xfrm>
            <a:off x="374875" y="1161750"/>
            <a:ext cx="8512500" cy="36942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0"/>
              </a:spcAft>
              <a:buClr>
                <a:srgbClr val="000000"/>
              </a:buClr>
              <a:buSzPts val="1500"/>
              <a:buFont typeface="Arial"/>
              <a:buChar char="●"/>
            </a:pPr>
            <a:r>
              <a:rPr b="1" i="0" lang="en-GB" sz="1500" u="none" cap="none" strike="noStrike">
                <a:solidFill>
                  <a:srgbClr val="000000"/>
                </a:solidFill>
                <a:latin typeface="Arial"/>
                <a:ea typeface="Arial"/>
                <a:cs typeface="Arial"/>
                <a:sym typeface="Arial"/>
              </a:rPr>
              <a:t>Competitor Analysis:</a:t>
            </a:r>
            <a:r>
              <a:rPr b="0" i="0" lang="en-GB" sz="1500" u="none" cap="none" strike="noStrike">
                <a:solidFill>
                  <a:srgbClr val="000000"/>
                </a:solidFill>
                <a:latin typeface="Arial"/>
                <a:ea typeface="Arial"/>
                <a:cs typeface="Arial"/>
                <a:sym typeface="Arial"/>
              </a:rPr>
              <a:t> Select three competitors operating in the same industry or niche as the chosen brand, examine their USPs and online communication.</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GB" sz="1600" u="none" cap="none" strike="noStrike">
                <a:solidFill>
                  <a:schemeClr val="dk1"/>
                </a:solidFill>
                <a:latin typeface="Arial"/>
                <a:ea typeface="Arial"/>
                <a:cs typeface="Arial"/>
                <a:sym typeface="Arial"/>
              </a:rPr>
              <a:t>Competitor 1:</a:t>
            </a:r>
            <a:r>
              <a:rPr b="1" i="0" lang="en-GB" sz="1500" u="none" cap="none" strike="noStrike">
                <a:solidFill>
                  <a:srgbClr val="202124"/>
                </a:solidFill>
                <a:latin typeface="Arial"/>
                <a:ea typeface="Arial"/>
                <a:cs typeface="Arial"/>
                <a:sym typeface="Arial"/>
              </a:rPr>
              <a:t> </a:t>
            </a:r>
            <a:r>
              <a:rPr b="1" lang="en-GB" sz="1600">
                <a:solidFill>
                  <a:srgbClr val="374151"/>
                </a:solidFill>
              </a:rPr>
              <a:t>MAC Cosmetics</a:t>
            </a:r>
            <a:r>
              <a:rPr b="1" lang="en-GB" sz="1600">
                <a:solidFill>
                  <a:srgbClr val="202124"/>
                </a:solidFill>
              </a:rPr>
              <a:t> </a:t>
            </a:r>
            <a:r>
              <a:rPr b="1" lang="en-GB" sz="1500">
                <a:solidFill>
                  <a:srgbClr val="351C75"/>
                </a:solidFill>
              </a:rPr>
              <a:t> </a:t>
            </a:r>
            <a:r>
              <a:rPr b="1" lang="en-GB" sz="1500" u="sng">
                <a:solidFill>
                  <a:schemeClr val="hlink"/>
                </a:solidFill>
                <a:hlinkClick r:id="rId3"/>
              </a:rPr>
              <a:t>https://www.maccosmetics.in/</a:t>
            </a:r>
            <a:endParaRPr i="0" sz="1500" u="none" cap="none" strike="noStrike">
              <a:solidFill>
                <a:srgbClr val="000000"/>
              </a:solidFill>
            </a:endParaRPr>
          </a:p>
          <a:p>
            <a:pPr indent="0" lvl="0" marL="0" marR="0" rtl="0" algn="l">
              <a:lnSpc>
                <a:spcPct val="100000"/>
              </a:lnSpc>
              <a:spcBef>
                <a:spcPts val="0"/>
              </a:spcBef>
              <a:spcAft>
                <a:spcPts val="0"/>
              </a:spcAft>
              <a:buClr>
                <a:srgbClr val="000000"/>
              </a:buClr>
              <a:buSzPts val="1400"/>
              <a:buFont typeface="Arial"/>
              <a:buNone/>
            </a:pPr>
            <a:r>
              <a:rPr b="1" lang="en-GB" sz="1500">
                <a:solidFill>
                  <a:srgbClr val="202124"/>
                </a:solidFill>
              </a:rPr>
              <a:t>USP:</a:t>
            </a:r>
            <a:r>
              <a:rPr lang="en-GB" sz="1500">
                <a:solidFill>
                  <a:schemeClr val="dk1"/>
                </a:solidFill>
              </a:rPr>
              <a:t> </a:t>
            </a:r>
            <a:r>
              <a:rPr b="1" lang="en-GB" sz="1500">
                <a:solidFill>
                  <a:srgbClr val="434343"/>
                </a:solidFill>
              </a:rPr>
              <a:t>Categorization, Live chat with expert, book a service</a:t>
            </a:r>
            <a:endParaRPr b="1" sz="1500">
              <a:solidFill>
                <a:srgbClr val="434343"/>
              </a:solidFill>
            </a:endParaRPr>
          </a:p>
          <a:p>
            <a:pPr indent="0" lvl="0" marL="0" marR="0" rtl="0" algn="l">
              <a:lnSpc>
                <a:spcPct val="100000"/>
              </a:lnSpc>
              <a:spcBef>
                <a:spcPts val="0"/>
              </a:spcBef>
              <a:spcAft>
                <a:spcPts val="0"/>
              </a:spcAft>
              <a:buClr>
                <a:srgbClr val="000000"/>
              </a:buClr>
              <a:buSzPts val="1400"/>
              <a:buFont typeface="Arial"/>
              <a:buNone/>
            </a:pPr>
            <a:r>
              <a:rPr b="1" lang="en-GB" sz="1500">
                <a:solidFill>
                  <a:srgbClr val="202124"/>
                </a:solidFill>
              </a:rPr>
              <a:t>Communication: </a:t>
            </a:r>
            <a:r>
              <a:rPr b="1" lang="en-GB" sz="1500">
                <a:solidFill>
                  <a:srgbClr val="434343"/>
                </a:solidFill>
              </a:rPr>
              <a:t>User generated content &amp; Tutorials</a:t>
            </a:r>
            <a:r>
              <a:rPr b="1" lang="en-GB" sz="1500">
                <a:solidFill>
                  <a:schemeClr val="dk1"/>
                </a:solidFill>
              </a:rPr>
              <a:t> </a:t>
            </a:r>
            <a:endParaRPr b="1" sz="1500">
              <a:solidFill>
                <a:schemeClr val="dk1"/>
              </a:solidFill>
            </a:endParaRPr>
          </a:p>
          <a:p>
            <a:pPr indent="0" lvl="0" marL="0" marR="0" rtl="0" algn="l">
              <a:lnSpc>
                <a:spcPct val="100000"/>
              </a:lnSpc>
              <a:spcBef>
                <a:spcPts val="0"/>
              </a:spcBef>
              <a:spcAft>
                <a:spcPts val="0"/>
              </a:spcAft>
              <a:buClr>
                <a:srgbClr val="000000"/>
              </a:buClr>
              <a:buSzPts val="1400"/>
              <a:buFont typeface="Arial"/>
              <a:buNone/>
            </a:pPr>
            <a:r>
              <a:t/>
            </a:r>
            <a:endParaRPr b="1" sz="1500">
              <a:solidFill>
                <a:schemeClr val="dk1"/>
              </a:solidFill>
            </a:endParaRPr>
          </a:p>
          <a:p>
            <a:pPr indent="0" lvl="0" marL="0" marR="0" rtl="0" algn="l">
              <a:lnSpc>
                <a:spcPct val="100000"/>
              </a:lnSpc>
              <a:spcBef>
                <a:spcPts val="0"/>
              </a:spcBef>
              <a:spcAft>
                <a:spcPts val="0"/>
              </a:spcAft>
              <a:buClr>
                <a:srgbClr val="000000"/>
              </a:buClr>
              <a:buSzPts val="1400"/>
              <a:buFont typeface="Arial"/>
              <a:buNone/>
            </a:pPr>
            <a:r>
              <a:rPr b="1" i="0" lang="en-GB" sz="1600" u="none" cap="none" strike="noStrike">
                <a:solidFill>
                  <a:schemeClr val="dk1"/>
                </a:solidFill>
                <a:latin typeface="Arial"/>
                <a:ea typeface="Arial"/>
                <a:cs typeface="Arial"/>
                <a:sym typeface="Arial"/>
              </a:rPr>
              <a:t>Competitor 2: </a:t>
            </a:r>
            <a:r>
              <a:rPr b="1" lang="en-GB" sz="1600">
                <a:solidFill>
                  <a:srgbClr val="374151"/>
                </a:solidFill>
              </a:rPr>
              <a:t>Loreal Paris</a:t>
            </a:r>
            <a:r>
              <a:rPr b="1" lang="en-GB" sz="1500">
                <a:solidFill>
                  <a:schemeClr val="dk1"/>
                </a:solidFill>
              </a:rPr>
              <a:t> </a:t>
            </a:r>
            <a:r>
              <a:rPr b="1" lang="en-GB" sz="1500"/>
              <a:t> </a:t>
            </a:r>
            <a:r>
              <a:rPr b="1" lang="en-GB" sz="1500" u="sng">
                <a:solidFill>
                  <a:schemeClr val="hlink"/>
                </a:solidFill>
                <a:hlinkClick r:id="rId4"/>
              </a:rPr>
              <a:t>https://www.lorealparis.co.in/</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lang="en-GB" sz="1500">
                <a:solidFill>
                  <a:srgbClr val="202124"/>
                </a:solidFill>
              </a:rPr>
              <a:t>USP:</a:t>
            </a:r>
            <a:r>
              <a:rPr b="1" lang="en-GB" sz="1500">
                <a:solidFill>
                  <a:srgbClr val="1C4587"/>
                </a:solidFill>
              </a:rPr>
              <a:t> </a:t>
            </a:r>
            <a:r>
              <a:rPr b="1" lang="en-GB" sz="1500">
                <a:solidFill>
                  <a:srgbClr val="434343"/>
                </a:solidFill>
              </a:rPr>
              <a:t>Beauty magazine, Virtual try on for skin &amp; hair</a:t>
            </a:r>
            <a:endParaRPr b="1" i="0" sz="1500" u="none" cap="none" strike="noStrike">
              <a:solidFill>
                <a:srgbClr val="434343"/>
              </a:solidFill>
            </a:endParaRPr>
          </a:p>
          <a:p>
            <a:pPr indent="0" lvl="0" marL="0" marR="0" rtl="0" algn="l">
              <a:lnSpc>
                <a:spcPct val="100000"/>
              </a:lnSpc>
              <a:spcBef>
                <a:spcPts val="0"/>
              </a:spcBef>
              <a:spcAft>
                <a:spcPts val="0"/>
              </a:spcAft>
              <a:buClr>
                <a:srgbClr val="000000"/>
              </a:buClr>
              <a:buSzPts val="1400"/>
              <a:buFont typeface="Arial"/>
              <a:buNone/>
            </a:pPr>
            <a:r>
              <a:rPr b="1" lang="en-GB" sz="1500">
                <a:solidFill>
                  <a:srgbClr val="202124"/>
                </a:solidFill>
              </a:rPr>
              <a:t>Communication:</a:t>
            </a:r>
            <a:r>
              <a:rPr b="1" lang="en-GB" sz="1500">
                <a:solidFill>
                  <a:schemeClr val="dk2"/>
                </a:solidFill>
              </a:rPr>
              <a:t> </a:t>
            </a:r>
            <a:r>
              <a:rPr b="1" lang="en-GB" sz="1500">
                <a:solidFill>
                  <a:srgbClr val="434343"/>
                </a:solidFill>
              </a:rPr>
              <a:t>Influencer content and informative content.</a:t>
            </a:r>
            <a:endParaRPr b="1" sz="1500">
              <a:solidFill>
                <a:srgbClr val="434343"/>
              </a:solidFill>
            </a:endParaRPr>
          </a:p>
          <a:p>
            <a:pPr indent="0" lvl="0" marL="0" marR="0" rtl="0" algn="l">
              <a:lnSpc>
                <a:spcPct val="100000"/>
              </a:lnSpc>
              <a:spcBef>
                <a:spcPts val="0"/>
              </a:spcBef>
              <a:spcAft>
                <a:spcPts val="0"/>
              </a:spcAft>
              <a:buClr>
                <a:srgbClr val="000000"/>
              </a:buClr>
              <a:buSzPts val="1400"/>
              <a:buFont typeface="Arial"/>
              <a:buNone/>
            </a:pPr>
            <a:r>
              <a:t/>
            </a:r>
            <a:endParaRPr b="1" sz="1500">
              <a:solidFill>
                <a:srgbClr val="434343"/>
              </a:solidFill>
            </a:endParaRPr>
          </a:p>
          <a:p>
            <a:pPr indent="0" lvl="0" marL="0" marR="0" rtl="0" algn="l">
              <a:lnSpc>
                <a:spcPct val="100000"/>
              </a:lnSpc>
              <a:spcBef>
                <a:spcPts val="0"/>
              </a:spcBef>
              <a:spcAft>
                <a:spcPts val="0"/>
              </a:spcAft>
              <a:buClr>
                <a:srgbClr val="000000"/>
              </a:buClr>
              <a:buSzPts val="1400"/>
              <a:buFont typeface="Arial"/>
              <a:buNone/>
            </a:pPr>
            <a:r>
              <a:rPr b="1" lang="en-GB" sz="1600">
                <a:solidFill>
                  <a:schemeClr val="dk1"/>
                </a:solidFill>
              </a:rPr>
              <a:t>Co</a:t>
            </a:r>
            <a:r>
              <a:rPr b="1" i="0" lang="en-GB" sz="1600" u="none" cap="none" strike="noStrike">
                <a:solidFill>
                  <a:schemeClr val="dk1"/>
                </a:solidFill>
                <a:latin typeface="Arial"/>
                <a:ea typeface="Arial"/>
                <a:cs typeface="Arial"/>
                <a:sym typeface="Arial"/>
              </a:rPr>
              <a:t>mpetitor 3:</a:t>
            </a:r>
            <a:r>
              <a:rPr b="1" i="0" lang="en-GB" sz="1500" u="none" cap="none" strike="noStrike">
                <a:solidFill>
                  <a:srgbClr val="660000"/>
                </a:solidFill>
                <a:latin typeface="Arial"/>
                <a:ea typeface="Arial"/>
                <a:cs typeface="Arial"/>
                <a:sym typeface="Arial"/>
              </a:rPr>
              <a:t> </a:t>
            </a:r>
            <a:r>
              <a:rPr b="1" i="0" lang="en-GB" sz="1600" u="none" cap="none" strike="noStrike">
                <a:solidFill>
                  <a:srgbClr val="374151"/>
                </a:solidFill>
                <a:latin typeface="Arial"/>
                <a:ea typeface="Arial"/>
                <a:cs typeface="Arial"/>
                <a:sym typeface="Arial"/>
              </a:rPr>
              <a:t>Maybelline</a:t>
            </a:r>
            <a:r>
              <a:rPr b="1" lang="en-GB" sz="1500">
                <a:solidFill>
                  <a:srgbClr val="202124"/>
                </a:solidFill>
              </a:rPr>
              <a:t> </a:t>
            </a:r>
            <a:r>
              <a:rPr b="1" i="0" lang="en-GB" sz="1500" u="none" cap="none" strike="noStrike">
                <a:solidFill>
                  <a:srgbClr val="351C75"/>
                </a:solidFill>
                <a:latin typeface="Arial"/>
                <a:ea typeface="Arial"/>
                <a:cs typeface="Arial"/>
                <a:sym typeface="Arial"/>
              </a:rPr>
              <a:t> </a:t>
            </a:r>
            <a:r>
              <a:rPr b="1" lang="en-GB" sz="1500" u="none">
                <a:solidFill>
                  <a:srgbClr val="000000"/>
                </a:solidFill>
              </a:rPr>
              <a:t> </a:t>
            </a:r>
            <a:r>
              <a:rPr b="1" i="0" lang="en-GB" sz="1500" u="sng" cap="none" strike="noStrike">
                <a:solidFill>
                  <a:schemeClr val="hlink"/>
                </a:solidFill>
                <a:latin typeface="Arial"/>
                <a:ea typeface="Arial"/>
                <a:cs typeface="Arial"/>
                <a:sym typeface="Arial"/>
                <a:hlinkClick r:id="rId5"/>
              </a:rPr>
              <a:t>https://www.maybelline.co.in/</a:t>
            </a:r>
            <a:endParaRPr b="1" sz="1500"/>
          </a:p>
          <a:p>
            <a:pPr indent="0" lvl="0" marL="0" marR="0" rtl="0" algn="l">
              <a:lnSpc>
                <a:spcPct val="100000"/>
              </a:lnSpc>
              <a:spcBef>
                <a:spcPts val="0"/>
              </a:spcBef>
              <a:spcAft>
                <a:spcPts val="0"/>
              </a:spcAft>
              <a:buClr>
                <a:srgbClr val="000000"/>
              </a:buClr>
              <a:buSzPts val="1400"/>
              <a:buFont typeface="Arial"/>
              <a:buNone/>
            </a:pPr>
            <a:r>
              <a:rPr b="1" lang="en-GB" sz="1500">
                <a:solidFill>
                  <a:srgbClr val="202124"/>
                </a:solidFill>
              </a:rPr>
              <a:t>USP:</a:t>
            </a:r>
            <a:r>
              <a:rPr b="1" lang="en-GB" sz="1500">
                <a:solidFill>
                  <a:srgbClr val="434343"/>
                </a:solidFill>
              </a:rPr>
              <a:t> Tips for good makeup, categorization &amp; interactive website</a:t>
            </a:r>
            <a:endParaRPr b="1" sz="1500">
              <a:solidFill>
                <a:srgbClr val="434343"/>
              </a:solidFill>
            </a:endParaRPr>
          </a:p>
          <a:p>
            <a:pPr indent="0" lvl="0" marL="0" marR="0" rtl="0" algn="l">
              <a:lnSpc>
                <a:spcPct val="100000"/>
              </a:lnSpc>
              <a:spcBef>
                <a:spcPts val="0"/>
              </a:spcBef>
              <a:spcAft>
                <a:spcPts val="0"/>
              </a:spcAft>
              <a:buClr>
                <a:srgbClr val="000000"/>
              </a:buClr>
              <a:buSzPts val="1400"/>
              <a:buFont typeface="Arial"/>
              <a:buNone/>
            </a:pPr>
            <a:r>
              <a:rPr b="1" lang="en-GB" sz="1500">
                <a:solidFill>
                  <a:srgbClr val="202124"/>
                </a:solidFill>
              </a:rPr>
              <a:t>Communication:</a:t>
            </a:r>
            <a:r>
              <a:rPr b="1" lang="en-GB" sz="1500">
                <a:solidFill>
                  <a:srgbClr val="434343"/>
                </a:solidFill>
              </a:rPr>
              <a:t> User generated content, </a:t>
            </a:r>
            <a:r>
              <a:rPr b="1" lang="en-GB" sz="1500">
                <a:solidFill>
                  <a:srgbClr val="434343"/>
                </a:solidFill>
              </a:rPr>
              <a:t>collaborations</a:t>
            </a:r>
            <a:r>
              <a:rPr b="1" lang="en-GB" sz="1500">
                <a:solidFill>
                  <a:srgbClr val="434343"/>
                </a:solidFill>
              </a:rPr>
              <a:t> &amp; informative content</a:t>
            </a:r>
            <a:endParaRPr b="1" sz="1500">
              <a:solidFill>
                <a:srgbClr val="434343"/>
              </a:solidFill>
            </a:endParaRPr>
          </a:p>
          <a:p>
            <a:pPr indent="0" lvl="0" marL="0" marR="0" rtl="0" algn="l">
              <a:lnSpc>
                <a:spcPct val="100000"/>
              </a:lnSpc>
              <a:spcBef>
                <a:spcPts val="0"/>
              </a:spcBef>
              <a:spcAft>
                <a:spcPts val="0"/>
              </a:spcAft>
              <a:buClr>
                <a:srgbClr val="000000"/>
              </a:buClr>
              <a:buSzPts val="1400"/>
              <a:buFont typeface="Arial"/>
              <a:buNone/>
            </a:pPr>
            <a:r>
              <a:t/>
            </a:r>
            <a:endParaRPr b="1" sz="1500">
              <a:solidFill>
                <a:srgbClr val="434343"/>
              </a:solidFill>
            </a:endParaRPr>
          </a:p>
        </p:txBody>
      </p:sp>
      <p:pic>
        <p:nvPicPr>
          <p:cNvPr id="79" name="Google Shape;79;p16"/>
          <p:cNvPicPr preferRelativeResize="0"/>
          <p:nvPr/>
        </p:nvPicPr>
        <p:blipFill>
          <a:blip r:embed="rId6">
            <a:alphaModFix/>
          </a:blip>
          <a:stretch>
            <a:fillRect/>
          </a:stretch>
        </p:blipFill>
        <p:spPr>
          <a:xfrm>
            <a:off x="6473550" y="2881900"/>
            <a:ext cx="2125951" cy="888926"/>
          </a:xfrm>
          <a:prstGeom prst="rect">
            <a:avLst/>
          </a:prstGeom>
          <a:noFill/>
          <a:ln>
            <a:noFill/>
          </a:ln>
        </p:spPr>
      </p:pic>
      <p:pic>
        <p:nvPicPr>
          <p:cNvPr id="80" name="Google Shape;80;p16"/>
          <p:cNvPicPr preferRelativeResize="0"/>
          <p:nvPr/>
        </p:nvPicPr>
        <p:blipFill rotWithShape="1">
          <a:blip r:embed="rId7">
            <a:alphaModFix/>
          </a:blip>
          <a:srcRect b="42293" l="1250" r="-1249" t="25741"/>
          <a:stretch/>
        </p:blipFill>
        <p:spPr>
          <a:xfrm>
            <a:off x="6281125" y="1838650"/>
            <a:ext cx="2752826" cy="777499"/>
          </a:xfrm>
          <a:prstGeom prst="rect">
            <a:avLst/>
          </a:prstGeom>
          <a:noFill/>
          <a:ln>
            <a:noFill/>
          </a:ln>
        </p:spPr>
      </p:pic>
      <p:pic>
        <p:nvPicPr>
          <p:cNvPr id="81" name="Google Shape;81;p16"/>
          <p:cNvPicPr preferRelativeResize="0"/>
          <p:nvPr/>
        </p:nvPicPr>
        <p:blipFill rotWithShape="1">
          <a:blip r:embed="rId8">
            <a:alphaModFix/>
          </a:blip>
          <a:srcRect b="0" l="0" r="0" t="0"/>
          <a:stretch/>
        </p:blipFill>
        <p:spPr>
          <a:xfrm>
            <a:off x="6069114" y="4497075"/>
            <a:ext cx="2934824" cy="6062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52"/>
          <p:cNvSpPr txBox="1"/>
          <p:nvPr/>
        </p:nvSpPr>
        <p:spPr>
          <a:xfrm>
            <a:off x="396784" y="234526"/>
            <a:ext cx="83505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100"/>
              <a:buFont typeface="Arial"/>
              <a:buNone/>
            </a:pPr>
            <a:r>
              <a:rPr b="1" lang="en-GB" sz="2100">
                <a:solidFill>
                  <a:srgbClr val="434343"/>
                </a:solidFill>
              </a:rPr>
              <a:t>           </a:t>
            </a:r>
            <a:r>
              <a:rPr b="1" lang="en-GB" sz="2100">
                <a:solidFill>
                  <a:schemeClr val="dk1"/>
                </a:solidFill>
              </a:rPr>
              <a:t> </a:t>
            </a:r>
            <a:r>
              <a:rPr b="1" i="0" lang="en-GB" sz="2200" u="none" cap="none" strike="noStrike">
                <a:solidFill>
                  <a:schemeClr val="dk1"/>
                </a:solidFill>
                <a:latin typeface="Arial"/>
                <a:ea typeface="Arial"/>
                <a:cs typeface="Arial"/>
                <a:sym typeface="Arial"/>
              </a:rPr>
              <a:t>Email Ad Campaign </a:t>
            </a:r>
            <a:r>
              <a:rPr b="1" lang="en-GB" sz="2200">
                <a:solidFill>
                  <a:schemeClr val="dk1"/>
                </a:solidFill>
              </a:rPr>
              <a:t>2</a:t>
            </a:r>
            <a:r>
              <a:rPr b="1" i="0" lang="en-GB" sz="2200" u="none" cap="none" strike="noStrike">
                <a:solidFill>
                  <a:schemeClr val="dk1"/>
                </a:solidFill>
                <a:latin typeface="Arial"/>
                <a:ea typeface="Arial"/>
                <a:cs typeface="Arial"/>
                <a:sym typeface="Arial"/>
              </a:rPr>
              <a:t> - </a:t>
            </a:r>
            <a:r>
              <a:rPr b="1" lang="en-GB" sz="2200">
                <a:solidFill>
                  <a:schemeClr val="dk1"/>
                </a:solidFill>
              </a:rPr>
              <a:t>Lead Generation </a:t>
            </a:r>
            <a:endParaRPr b="0" i="0" sz="2000" u="none" cap="none" strike="noStrike">
              <a:solidFill>
                <a:schemeClr val="dk1"/>
              </a:solidFill>
              <a:latin typeface="Arial"/>
              <a:ea typeface="Arial"/>
              <a:cs typeface="Arial"/>
              <a:sym typeface="Arial"/>
            </a:endParaRPr>
          </a:p>
        </p:txBody>
      </p:sp>
      <p:pic>
        <p:nvPicPr>
          <p:cNvPr id="308" name="Google Shape;308;p52"/>
          <p:cNvPicPr preferRelativeResize="0"/>
          <p:nvPr/>
        </p:nvPicPr>
        <p:blipFill rotWithShape="1">
          <a:blip r:embed="rId3">
            <a:alphaModFix/>
          </a:blip>
          <a:srcRect b="27630" l="0" r="0" t="0"/>
          <a:stretch/>
        </p:blipFill>
        <p:spPr>
          <a:xfrm>
            <a:off x="2123475" y="1118450"/>
            <a:ext cx="1936325" cy="3082350"/>
          </a:xfrm>
          <a:prstGeom prst="rect">
            <a:avLst/>
          </a:prstGeom>
          <a:noFill/>
          <a:ln>
            <a:noFill/>
          </a:ln>
        </p:spPr>
      </p:pic>
      <p:pic>
        <p:nvPicPr>
          <p:cNvPr id="309" name="Google Shape;309;p52"/>
          <p:cNvPicPr preferRelativeResize="0"/>
          <p:nvPr/>
        </p:nvPicPr>
        <p:blipFill rotWithShape="1">
          <a:blip r:embed="rId4">
            <a:alphaModFix/>
          </a:blip>
          <a:srcRect b="0" l="0" r="0" t="9165"/>
          <a:stretch/>
        </p:blipFill>
        <p:spPr>
          <a:xfrm>
            <a:off x="4059800" y="1204775"/>
            <a:ext cx="2121724" cy="3082349"/>
          </a:xfrm>
          <a:prstGeom prst="rect">
            <a:avLst/>
          </a:prstGeom>
          <a:noFill/>
          <a:ln>
            <a:noFill/>
          </a:ln>
        </p:spPr>
      </p:pic>
      <p:pic>
        <p:nvPicPr>
          <p:cNvPr id="310" name="Google Shape;310;p52"/>
          <p:cNvPicPr preferRelativeResize="0"/>
          <p:nvPr/>
        </p:nvPicPr>
        <p:blipFill rotWithShape="1">
          <a:blip r:embed="rId5">
            <a:alphaModFix/>
          </a:blip>
          <a:srcRect b="0" l="0" r="3474" t="0"/>
          <a:stretch/>
        </p:blipFill>
        <p:spPr>
          <a:xfrm>
            <a:off x="6181525" y="757725"/>
            <a:ext cx="2658474" cy="3822924"/>
          </a:xfrm>
          <a:prstGeom prst="rect">
            <a:avLst/>
          </a:prstGeom>
          <a:noFill/>
          <a:ln>
            <a:noFill/>
          </a:ln>
        </p:spPr>
      </p:pic>
      <p:pic>
        <p:nvPicPr>
          <p:cNvPr id="311" name="Google Shape;311;p52"/>
          <p:cNvPicPr preferRelativeResize="0"/>
          <p:nvPr/>
        </p:nvPicPr>
        <p:blipFill>
          <a:blip r:embed="rId6">
            <a:alphaModFix/>
          </a:blip>
          <a:stretch>
            <a:fillRect/>
          </a:stretch>
        </p:blipFill>
        <p:spPr>
          <a:xfrm>
            <a:off x="55050" y="640325"/>
            <a:ext cx="1631925" cy="4451901"/>
          </a:xfrm>
          <a:prstGeom prst="rect">
            <a:avLst/>
          </a:prstGeom>
          <a:noFill/>
          <a:ln>
            <a:noFill/>
          </a:ln>
        </p:spPr>
      </p:pic>
      <p:sp>
        <p:nvSpPr>
          <p:cNvPr id="312" name="Google Shape;312;p52"/>
          <p:cNvSpPr/>
          <p:nvPr/>
        </p:nvSpPr>
        <p:spPr>
          <a:xfrm>
            <a:off x="1686968" y="2375137"/>
            <a:ext cx="436500" cy="310200"/>
          </a:xfrm>
          <a:prstGeom prst="rightArrow">
            <a:avLst>
              <a:gd fmla="val 50000" name="adj1"/>
              <a:gd fmla="val 50000" name="adj2"/>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101A"/>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3"/>
          <p:cNvSpPr txBox="1"/>
          <p:nvPr/>
        </p:nvSpPr>
        <p:spPr>
          <a:xfrm>
            <a:off x="297325" y="186254"/>
            <a:ext cx="8523300" cy="714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400"/>
              <a:buFont typeface="Arial"/>
              <a:buNone/>
            </a:pPr>
            <a:r>
              <a:rPr b="1" i="0" lang="en-GB" sz="1600" u="none" cap="none" strike="noStrike">
                <a:solidFill>
                  <a:srgbClr val="434343"/>
                </a:solidFill>
                <a:latin typeface="Arial"/>
                <a:ea typeface="Arial"/>
                <a:cs typeface="Arial"/>
                <a:sym typeface="Arial"/>
              </a:rPr>
              <a:t>Part 4: Content Creation and Curation (Post creations, Designs/Video </a:t>
            </a:r>
            <a:endParaRPr b="1" i="0" sz="1600" u="none" cap="none" strike="noStrike">
              <a:solidFill>
                <a:srgbClr val="434343"/>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400"/>
              <a:buFont typeface="Arial"/>
              <a:buNone/>
            </a:pPr>
            <a:r>
              <a:rPr b="1" i="0" lang="en-GB" sz="1600" u="none" cap="none" strike="noStrike">
                <a:solidFill>
                  <a:srgbClr val="434343"/>
                </a:solidFill>
                <a:latin typeface="Arial"/>
                <a:ea typeface="Arial"/>
                <a:cs typeface="Arial"/>
                <a:sym typeface="Arial"/>
              </a:rPr>
              <a:t>Editing, Ad Campaigns over Social Media and Email Ideation and Creation) </a:t>
            </a:r>
            <a:endParaRPr b="0" i="0" sz="1600" u="none" cap="none" strike="noStrike">
              <a:solidFill>
                <a:srgbClr val="000000"/>
              </a:solidFill>
              <a:latin typeface="Arial"/>
              <a:ea typeface="Arial"/>
              <a:cs typeface="Arial"/>
              <a:sym typeface="Arial"/>
            </a:endParaRPr>
          </a:p>
        </p:txBody>
      </p:sp>
      <p:sp>
        <p:nvSpPr>
          <p:cNvPr id="318" name="Google Shape;318;p53"/>
          <p:cNvSpPr txBox="1"/>
          <p:nvPr/>
        </p:nvSpPr>
        <p:spPr>
          <a:xfrm>
            <a:off x="339275" y="900550"/>
            <a:ext cx="8040600" cy="40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100">
                <a:solidFill>
                  <a:schemeClr val="dk1"/>
                </a:solidFill>
              </a:rPr>
              <a:t>Content creation and curation process:</a:t>
            </a:r>
            <a:endParaRPr b="1" sz="2100">
              <a:solidFill>
                <a:schemeClr val="dk1"/>
              </a:solidFill>
            </a:endParaRPr>
          </a:p>
          <a:p>
            <a:pPr indent="0" lvl="0" marL="457200" rtl="0" algn="l">
              <a:spcBef>
                <a:spcPts val="0"/>
              </a:spcBef>
              <a:spcAft>
                <a:spcPts val="0"/>
              </a:spcAft>
              <a:buNone/>
            </a:pPr>
            <a:r>
              <a:t/>
            </a:r>
            <a:endParaRPr b="1" sz="1900">
              <a:solidFill>
                <a:schemeClr val="dk1"/>
              </a:solidFill>
            </a:endParaRPr>
          </a:p>
          <a:p>
            <a:pPr indent="-330200" lvl="0" marL="457200" rtl="0" algn="l">
              <a:spcBef>
                <a:spcPts val="0"/>
              </a:spcBef>
              <a:spcAft>
                <a:spcPts val="0"/>
              </a:spcAft>
              <a:buClr>
                <a:srgbClr val="434343"/>
              </a:buClr>
              <a:buSzPts val="1600"/>
              <a:buFont typeface="Roboto"/>
              <a:buChar char="●"/>
            </a:pPr>
            <a:r>
              <a:rPr b="1" lang="en-GB" sz="1600">
                <a:solidFill>
                  <a:srgbClr val="434343"/>
                </a:solidFill>
                <a:latin typeface="Roboto"/>
                <a:ea typeface="Roboto"/>
                <a:cs typeface="Roboto"/>
                <a:sym typeface="Roboto"/>
              </a:rPr>
              <a:t>Research and Planning</a:t>
            </a:r>
            <a:endParaRPr b="1" sz="1600">
              <a:solidFill>
                <a:srgbClr val="434343"/>
              </a:solidFill>
              <a:latin typeface="Roboto"/>
              <a:ea typeface="Roboto"/>
              <a:cs typeface="Roboto"/>
              <a:sym typeface="Roboto"/>
            </a:endParaRPr>
          </a:p>
          <a:p>
            <a:pPr indent="-330200" lvl="0" marL="457200" rtl="0" algn="l">
              <a:spcBef>
                <a:spcPts val="0"/>
              </a:spcBef>
              <a:spcAft>
                <a:spcPts val="0"/>
              </a:spcAft>
              <a:buClr>
                <a:srgbClr val="434343"/>
              </a:buClr>
              <a:buSzPts val="1600"/>
              <a:buFont typeface="Roboto"/>
              <a:buChar char="●"/>
            </a:pPr>
            <a:r>
              <a:rPr b="1" lang="en-GB" sz="1600">
                <a:solidFill>
                  <a:srgbClr val="434343"/>
                </a:solidFill>
                <a:latin typeface="Roboto"/>
                <a:ea typeface="Roboto"/>
                <a:cs typeface="Roboto"/>
                <a:sym typeface="Roboto"/>
              </a:rPr>
              <a:t>Ideation and writing </a:t>
            </a:r>
            <a:endParaRPr b="1" sz="1600">
              <a:solidFill>
                <a:srgbClr val="434343"/>
              </a:solidFill>
              <a:latin typeface="Roboto"/>
              <a:ea typeface="Roboto"/>
              <a:cs typeface="Roboto"/>
              <a:sym typeface="Roboto"/>
            </a:endParaRPr>
          </a:p>
          <a:p>
            <a:pPr indent="-330200" lvl="0" marL="457200" rtl="0" algn="l">
              <a:spcBef>
                <a:spcPts val="0"/>
              </a:spcBef>
              <a:spcAft>
                <a:spcPts val="0"/>
              </a:spcAft>
              <a:buClr>
                <a:srgbClr val="434343"/>
              </a:buClr>
              <a:buSzPts val="1600"/>
              <a:buFont typeface="Roboto"/>
              <a:buChar char="●"/>
            </a:pPr>
            <a:r>
              <a:rPr b="1" lang="en-GB" sz="1600">
                <a:solidFill>
                  <a:srgbClr val="434343"/>
                </a:solidFill>
                <a:latin typeface="Roboto"/>
                <a:ea typeface="Roboto"/>
                <a:cs typeface="Roboto"/>
                <a:sym typeface="Roboto"/>
              </a:rPr>
              <a:t>Editing and Optimization</a:t>
            </a:r>
            <a:endParaRPr b="1" sz="1600">
              <a:solidFill>
                <a:srgbClr val="434343"/>
              </a:solidFill>
              <a:latin typeface="Roboto"/>
              <a:ea typeface="Roboto"/>
              <a:cs typeface="Roboto"/>
              <a:sym typeface="Roboto"/>
            </a:endParaRPr>
          </a:p>
          <a:p>
            <a:pPr indent="-330200" lvl="0" marL="457200" rtl="0" algn="l">
              <a:spcBef>
                <a:spcPts val="0"/>
              </a:spcBef>
              <a:spcAft>
                <a:spcPts val="0"/>
              </a:spcAft>
              <a:buClr>
                <a:srgbClr val="434343"/>
              </a:buClr>
              <a:buSzPts val="1600"/>
              <a:buFont typeface="Roboto"/>
              <a:buChar char="●"/>
            </a:pPr>
            <a:r>
              <a:rPr b="1" lang="en-GB" sz="1600">
                <a:solidFill>
                  <a:srgbClr val="434343"/>
                </a:solidFill>
                <a:latin typeface="Roboto"/>
                <a:ea typeface="Roboto"/>
                <a:cs typeface="Roboto"/>
                <a:sym typeface="Roboto"/>
              </a:rPr>
              <a:t>Publishing and Promotion</a:t>
            </a:r>
            <a:endParaRPr b="1" sz="1600">
              <a:solidFill>
                <a:srgbClr val="434343"/>
              </a:solidFill>
              <a:latin typeface="Roboto"/>
              <a:ea typeface="Roboto"/>
              <a:cs typeface="Roboto"/>
              <a:sym typeface="Roboto"/>
            </a:endParaRPr>
          </a:p>
          <a:p>
            <a:pPr indent="-330200" lvl="0" marL="457200" rtl="0" algn="l">
              <a:spcBef>
                <a:spcPts val="0"/>
              </a:spcBef>
              <a:spcAft>
                <a:spcPts val="0"/>
              </a:spcAft>
              <a:buClr>
                <a:srgbClr val="434343"/>
              </a:buClr>
              <a:buSzPts val="1600"/>
              <a:buFont typeface="Roboto"/>
              <a:buChar char="●"/>
            </a:pPr>
            <a:r>
              <a:rPr b="1" lang="en-GB" sz="1600">
                <a:solidFill>
                  <a:srgbClr val="434343"/>
                </a:solidFill>
                <a:latin typeface="Roboto"/>
                <a:ea typeface="Roboto"/>
                <a:cs typeface="Roboto"/>
                <a:sym typeface="Roboto"/>
              </a:rPr>
              <a:t>Monitor and Analyze</a:t>
            </a:r>
            <a:endParaRPr b="1" sz="1600">
              <a:solidFill>
                <a:srgbClr val="434343"/>
              </a:solidFill>
              <a:latin typeface="Roboto"/>
              <a:ea typeface="Roboto"/>
              <a:cs typeface="Roboto"/>
              <a:sym typeface="Roboto"/>
            </a:endParaRPr>
          </a:p>
          <a:p>
            <a:pPr indent="0" lvl="0" marL="457200" rtl="0" algn="l">
              <a:spcBef>
                <a:spcPts val="0"/>
              </a:spcBef>
              <a:spcAft>
                <a:spcPts val="0"/>
              </a:spcAft>
              <a:buNone/>
            </a:pPr>
            <a:r>
              <a:t/>
            </a:r>
            <a:endParaRPr b="1" sz="1600">
              <a:solidFill>
                <a:srgbClr val="202124"/>
              </a:solidFill>
              <a:latin typeface="Roboto"/>
              <a:ea typeface="Roboto"/>
              <a:cs typeface="Roboto"/>
              <a:sym typeface="Roboto"/>
            </a:endParaRPr>
          </a:p>
          <a:p>
            <a:pPr indent="0" lvl="0" marL="0" rtl="0" algn="l">
              <a:spcBef>
                <a:spcPts val="0"/>
              </a:spcBef>
              <a:spcAft>
                <a:spcPts val="0"/>
              </a:spcAft>
              <a:buNone/>
            </a:pPr>
            <a:r>
              <a:rPr b="1" lang="en-GB" sz="2100">
                <a:solidFill>
                  <a:schemeClr val="dk1"/>
                </a:solidFill>
                <a:latin typeface="Roboto"/>
                <a:ea typeface="Roboto"/>
                <a:cs typeface="Roboto"/>
                <a:sym typeface="Roboto"/>
              </a:rPr>
              <a:t>Challenges faced during the process:</a:t>
            </a:r>
            <a:endParaRPr b="1" sz="1900">
              <a:solidFill>
                <a:schemeClr val="dk1"/>
              </a:solidFill>
              <a:latin typeface="Roboto"/>
              <a:ea typeface="Roboto"/>
              <a:cs typeface="Roboto"/>
              <a:sym typeface="Roboto"/>
            </a:endParaRPr>
          </a:p>
          <a:p>
            <a:pPr indent="0" lvl="0" marL="0" rtl="0" algn="l">
              <a:spcBef>
                <a:spcPts val="0"/>
              </a:spcBef>
              <a:spcAft>
                <a:spcPts val="0"/>
              </a:spcAft>
              <a:buNone/>
            </a:pPr>
            <a:r>
              <a:t/>
            </a:r>
            <a:endParaRPr b="1" sz="1600">
              <a:solidFill>
                <a:srgbClr val="660000"/>
              </a:solidFill>
              <a:latin typeface="Roboto"/>
              <a:ea typeface="Roboto"/>
              <a:cs typeface="Roboto"/>
              <a:sym typeface="Roboto"/>
            </a:endParaRPr>
          </a:p>
          <a:p>
            <a:pPr indent="-330200" lvl="0" marL="457200" rtl="0" algn="l">
              <a:spcBef>
                <a:spcPts val="0"/>
              </a:spcBef>
              <a:spcAft>
                <a:spcPts val="0"/>
              </a:spcAft>
              <a:buClr>
                <a:srgbClr val="434343"/>
              </a:buClr>
              <a:buSzPts val="1600"/>
              <a:buFont typeface="Roboto"/>
              <a:buChar char="●"/>
            </a:pPr>
            <a:r>
              <a:rPr b="1" lang="en-GB" sz="1600">
                <a:solidFill>
                  <a:srgbClr val="434343"/>
                </a:solidFill>
                <a:latin typeface="Roboto"/>
                <a:ea typeface="Roboto"/>
                <a:cs typeface="Roboto"/>
                <a:sym typeface="Roboto"/>
              </a:rPr>
              <a:t>Time Constraints</a:t>
            </a:r>
            <a:endParaRPr b="1" sz="1600">
              <a:solidFill>
                <a:srgbClr val="434343"/>
              </a:solidFill>
              <a:latin typeface="Roboto"/>
              <a:ea typeface="Roboto"/>
              <a:cs typeface="Roboto"/>
              <a:sym typeface="Roboto"/>
            </a:endParaRPr>
          </a:p>
          <a:p>
            <a:pPr indent="-330200" lvl="0" marL="457200" rtl="0" algn="l">
              <a:spcBef>
                <a:spcPts val="0"/>
              </a:spcBef>
              <a:spcAft>
                <a:spcPts val="0"/>
              </a:spcAft>
              <a:buClr>
                <a:srgbClr val="434343"/>
              </a:buClr>
              <a:buSzPts val="1600"/>
              <a:buFont typeface="Roboto"/>
              <a:buChar char="●"/>
            </a:pPr>
            <a:r>
              <a:rPr b="1" lang="en-GB" sz="1600">
                <a:solidFill>
                  <a:srgbClr val="434343"/>
                </a:solidFill>
                <a:latin typeface="Roboto"/>
                <a:ea typeface="Roboto"/>
                <a:cs typeface="Roboto"/>
                <a:sym typeface="Roboto"/>
              </a:rPr>
              <a:t>Consistency</a:t>
            </a:r>
            <a:endParaRPr b="1" sz="1600">
              <a:solidFill>
                <a:srgbClr val="434343"/>
              </a:solidFill>
              <a:latin typeface="Roboto"/>
              <a:ea typeface="Roboto"/>
              <a:cs typeface="Roboto"/>
              <a:sym typeface="Roboto"/>
            </a:endParaRPr>
          </a:p>
          <a:p>
            <a:pPr indent="-330200" lvl="0" marL="457200" rtl="0" algn="l">
              <a:spcBef>
                <a:spcPts val="0"/>
              </a:spcBef>
              <a:spcAft>
                <a:spcPts val="0"/>
              </a:spcAft>
              <a:buClr>
                <a:srgbClr val="434343"/>
              </a:buClr>
              <a:buSzPts val="1600"/>
              <a:buFont typeface="Roboto"/>
              <a:buChar char="●"/>
            </a:pPr>
            <a:r>
              <a:rPr b="1" lang="en-GB" sz="1600">
                <a:solidFill>
                  <a:srgbClr val="434343"/>
                </a:solidFill>
                <a:latin typeface="Roboto"/>
                <a:ea typeface="Roboto"/>
                <a:cs typeface="Roboto"/>
                <a:sym typeface="Roboto"/>
              </a:rPr>
              <a:t>Understanding the target audience and producing content </a:t>
            </a:r>
            <a:endParaRPr b="1" sz="1600">
              <a:solidFill>
                <a:srgbClr val="434343"/>
              </a:solidFill>
              <a:latin typeface="Roboto"/>
              <a:ea typeface="Roboto"/>
              <a:cs typeface="Roboto"/>
              <a:sym typeface="Roboto"/>
            </a:endParaRPr>
          </a:p>
          <a:p>
            <a:pPr indent="-330200" lvl="0" marL="457200" rtl="0" algn="l">
              <a:spcBef>
                <a:spcPts val="0"/>
              </a:spcBef>
              <a:spcAft>
                <a:spcPts val="0"/>
              </a:spcAft>
              <a:buClr>
                <a:srgbClr val="434343"/>
              </a:buClr>
              <a:buSzPts val="1600"/>
              <a:buFont typeface="Roboto"/>
              <a:buChar char="●"/>
            </a:pPr>
            <a:r>
              <a:rPr b="1" lang="en-GB" sz="1600">
                <a:solidFill>
                  <a:srgbClr val="434343"/>
                </a:solidFill>
                <a:latin typeface="Roboto"/>
                <a:ea typeface="Roboto"/>
                <a:cs typeface="Roboto"/>
                <a:sym typeface="Roboto"/>
              </a:rPr>
              <a:t>Content Variety</a:t>
            </a:r>
            <a:endParaRPr b="1" sz="1600">
              <a:solidFill>
                <a:srgbClr val="434343"/>
              </a:solidFill>
              <a:latin typeface="Roboto"/>
              <a:ea typeface="Roboto"/>
              <a:cs typeface="Roboto"/>
              <a:sym typeface="Roboto"/>
            </a:endParaRPr>
          </a:p>
          <a:p>
            <a:pPr indent="-330200" lvl="0" marL="457200" rtl="0" algn="l">
              <a:spcBef>
                <a:spcPts val="0"/>
              </a:spcBef>
              <a:spcAft>
                <a:spcPts val="0"/>
              </a:spcAft>
              <a:buClr>
                <a:srgbClr val="434343"/>
              </a:buClr>
              <a:buSzPts val="1600"/>
              <a:buFont typeface="Roboto"/>
              <a:buChar char="●"/>
            </a:pPr>
            <a:r>
              <a:rPr b="1" lang="en-GB" sz="1600">
                <a:solidFill>
                  <a:srgbClr val="434343"/>
                </a:solidFill>
                <a:latin typeface="Roboto"/>
                <a:ea typeface="Roboto"/>
                <a:cs typeface="Roboto"/>
                <a:sym typeface="Roboto"/>
              </a:rPr>
              <a:t>Staying Updated</a:t>
            </a:r>
            <a:endParaRPr b="1" sz="1600">
              <a:solidFill>
                <a:srgbClr val="434343"/>
              </a:solidFill>
              <a:latin typeface="Roboto"/>
              <a:ea typeface="Roboto"/>
              <a:cs typeface="Roboto"/>
              <a:sym typeface="Roboto"/>
            </a:endParaRPr>
          </a:p>
          <a:p>
            <a:pPr indent="0" lvl="0" marL="457200" rtl="0" algn="l">
              <a:spcBef>
                <a:spcPts val="0"/>
              </a:spcBef>
              <a:spcAft>
                <a:spcPts val="0"/>
              </a:spcAft>
              <a:buNone/>
            </a:pPr>
            <a:r>
              <a:t/>
            </a:r>
            <a:endParaRPr sz="1300">
              <a:solidFill>
                <a:schemeClr val="dk1"/>
              </a:solidFill>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4"/>
          <p:cNvSpPr txBox="1"/>
          <p:nvPr/>
        </p:nvSpPr>
        <p:spPr>
          <a:xfrm>
            <a:off x="252400" y="85600"/>
            <a:ext cx="8478600" cy="482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200">
                <a:solidFill>
                  <a:schemeClr val="dk1"/>
                </a:solidFill>
              </a:rPr>
              <a:t>L</a:t>
            </a:r>
            <a:r>
              <a:rPr b="1" lang="en-GB" sz="2200">
                <a:solidFill>
                  <a:schemeClr val="dk1"/>
                </a:solidFill>
              </a:rPr>
              <a:t>essons learnt through this process:</a:t>
            </a:r>
            <a:endParaRPr b="1" sz="2200">
              <a:solidFill>
                <a:schemeClr val="dk1"/>
              </a:solidFill>
            </a:endParaRPr>
          </a:p>
          <a:p>
            <a:pPr indent="0" lvl="0" marL="0" rtl="0" algn="l">
              <a:spcBef>
                <a:spcPts val="0"/>
              </a:spcBef>
              <a:spcAft>
                <a:spcPts val="0"/>
              </a:spcAft>
              <a:buNone/>
            </a:pPr>
            <a:r>
              <a:t/>
            </a:r>
            <a:endParaRPr b="1" sz="1600">
              <a:solidFill>
                <a:schemeClr val="dk1"/>
              </a:solidFill>
            </a:endParaRPr>
          </a:p>
          <a:p>
            <a:pPr indent="0" lvl="0" marL="0" rtl="0" algn="l">
              <a:spcBef>
                <a:spcPts val="0"/>
              </a:spcBef>
              <a:spcAft>
                <a:spcPts val="0"/>
              </a:spcAft>
              <a:buNone/>
            </a:pPr>
            <a:r>
              <a:rPr b="1" lang="en-GB" sz="1500">
                <a:solidFill>
                  <a:schemeClr val="dk1"/>
                </a:solidFill>
                <a:latin typeface="Roboto"/>
                <a:ea typeface="Roboto"/>
                <a:cs typeface="Roboto"/>
                <a:sym typeface="Roboto"/>
              </a:rPr>
              <a:t>Audience Preferences and Interests:</a:t>
            </a:r>
            <a:r>
              <a:rPr b="1" lang="en-GB" sz="1500">
                <a:solidFill>
                  <a:srgbClr val="374151"/>
                </a:solidFill>
                <a:latin typeface="Roboto"/>
                <a:ea typeface="Roboto"/>
                <a:cs typeface="Roboto"/>
                <a:sym typeface="Roboto"/>
              </a:rPr>
              <a:t> </a:t>
            </a:r>
            <a:r>
              <a:rPr b="1" lang="en-GB" sz="1500">
                <a:solidFill>
                  <a:srgbClr val="434343"/>
                </a:solidFill>
                <a:latin typeface="Roboto"/>
                <a:ea typeface="Roboto"/>
                <a:cs typeface="Roboto"/>
                <a:sym typeface="Roboto"/>
              </a:rPr>
              <a:t>By analyzing the performance of different types of content, we understood what content connects most with the audience. This insight helped us to tailor content that match audience preferences and interests.</a:t>
            </a:r>
            <a:endParaRPr b="1" sz="1500">
              <a:solidFill>
                <a:srgbClr val="434343"/>
              </a:solidFill>
              <a:latin typeface="Roboto"/>
              <a:ea typeface="Roboto"/>
              <a:cs typeface="Roboto"/>
              <a:sym typeface="Roboto"/>
            </a:endParaRPr>
          </a:p>
          <a:p>
            <a:pPr indent="0" lvl="0" marL="0" rtl="0" algn="l">
              <a:spcBef>
                <a:spcPts val="0"/>
              </a:spcBef>
              <a:spcAft>
                <a:spcPts val="0"/>
              </a:spcAft>
              <a:buNone/>
            </a:pPr>
            <a:r>
              <a:t/>
            </a:r>
            <a:endParaRPr b="1" sz="1500">
              <a:solidFill>
                <a:srgbClr val="374151"/>
              </a:solidFill>
              <a:latin typeface="Roboto"/>
              <a:ea typeface="Roboto"/>
              <a:cs typeface="Roboto"/>
              <a:sym typeface="Roboto"/>
            </a:endParaRPr>
          </a:p>
          <a:p>
            <a:pPr indent="0" lvl="0" marL="0" rtl="0" algn="l">
              <a:spcBef>
                <a:spcPts val="0"/>
              </a:spcBef>
              <a:spcAft>
                <a:spcPts val="0"/>
              </a:spcAft>
              <a:buNone/>
            </a:pPr>
            <a:r>
              <a:rPr b="1" lang="en-GB" sz="1500">
                <a:solidFill>
                  <a:schemeClr val="dk1"/>
                </a:solidFill>
                <a:latin typeface="Roboto"/>
                <a:ea typeface="Roboto"/>
                <a:cs typeface="Roboto"/>
                <a:sym typeface="Roboto"/>
              </a:rPr>
              <a:t>Content Format Effectiveness:</a:t>
            </a:r>
            <a:r>
              <a:rPr b="1" lang="en-GB" sz="1500">
                <a:solidFill>
                  <a:srgbClr val="374151"/>
                </a:solidFill>
                <a:latin typeface="Roboto"/>
                <a:ea typeface="Roboto"/>
                <a:cs typeface="Roboto"/>
                <a:sym typeface="Roboto"/>
              </a:rPr>
              <a:t> </a:t>
            </a:r>
            <a:r>
              <a:rPr b="1" lang="en-GB" sz="1500">
                <a:solidFill>
                  <a:srgbClr val="434343"/>
                </a:solidFill>
                <a:latin typeface="Roboto"/>
                <a:ea typeface="Roboto"/>
                <a:cs typeface="Roboto"/>
                <a:sym typeface="Roboto"/>
              </a:rPr>
              <a:t>Digital marketers can determine which content formats (e.g., blog posts, videos, creatives) are most effective at engaging the audience and driving desired actions. This knowledge allows us to focus on producing the most impactful formats.</a:t>
            </a:r>
            <a:endParaRPr b="1" sz="1500">
              <a:solidFill>
                <a:srgbClr val="434343"/>
              </a:solidFill>
              <a:latin typeface="Roboto"/>
              <a:ea typeface="Roboto"/>
              <a:cs typeface="Roboto"/>
              <a:sym typeface="Roboto"/>
            </a:endParaRPr>
          </a:p>
          <a:p>
            <a:pPr indent="0" lvl="0" marL="0" rtl="0" algn="l">
              <a:spcBef>
                <a:spcPts val="0"/>
              </a:spcBef>
              <a:spcAft>
                <a:spcPts val="0"/>
              </a:spcAft>
              <a:buNone/>
            </a:pPr>
            <a:r>
              <a:t/>
            </a:r>
            <a:endParaRPr b="1" sz="1500">
              <a:solidFill>
                <a:srgbClr val="374151"/>
              </a:solidFill>
              <a:latin typeface="Roboto"/>
              <a:ea typeface="Roboto"/>
              <a:cs typeface="Roboto"/>
              <a:sym typeface="Roboto"/>
            </a:endParaRPr>
          </a:p>
          <a:p>
            <a:pPr indent="0" lvl="0" marL="0" rtl="0" algn="l">
              <a:spcBef>
                <a:spcPts val="0"/>
              </a:spcBef>
              <a:spcAft>
                <a:spcPts val="0"/>
              </a:spcAft>
              <a:buNone/>
            </a:pPr>
            <a:r>
              <a:rPr b="1" lang="en-GB" sz="1500">
                <a:solidFill>
                  <a:schemeClr val="dk1"/>
                </a:solidFill>
                <a:latin typeface="Roboto"/>
                <a:ea typeface="Roboto"/>
                <a:cs typeface="Roboto"/>
                <a:sym typeface="Roboto"/>
              </a:rPr>
              <a:t>Feedback:</a:t>
            </a:r>
            <a:r>
              <a:rPr b="1" lang="en-GB" sz="1500">
                <a:solidFill>
                  <a:srgbClr val="434343"/>
                </a:solidFill>
                <a:latin typeface="Roboto"/>
                <a:ea typeface="Roboto"/>
                <a:cs typeface="Roboto"/>
                <a:sym typeface="Roboto"/>
              </a:rPr>
              <a:t> Engaging with audiences around curated content can provide valuable feedback and insights into their preferences, dislikes, and opinions. We can use this feedback to refine the messaging and content direction.</a:t>
            </a:r>
            <a:endParaRPr b="1" sz="1500">
              <a:solidFill>
                <a:srgbClr val="434343"/>
              </a:solidFill>
              <a:latin typeface="Roboto"/>
              <a:ea typeface="Roboto"/>
              <a:cs typeface="Roboto"/>
              <a:sym typeface="Roboto"/>
            </a:endParaRPr>
          </a:p>
          <a:p>
            <a:pPr indent="0" lvl="0" marL="0" rtl="0" algn="l">
              <a:spcBef>
                <a:spcPts val="0"/>
              </a:spcBef>
              <a:spcAft>
                <a:spcPts val="0"/>
              </a:spcAft>
              <a:buNone/>
            </a:pPr>
            <a:r>
              <a:t/>
            </a:r>
            <a:endParaRPr b="1" sz="1500">
              <a:solidFill>
                <a:srgbClr val="374151"/>
              </a:solidFill>
              <a:latin typeface="Roboto"/>
              <a:ea typeface="Roboto"/>
              <a:cs typeface="Roboto"/>
              <a:sym typeface="Roboto"/>
            </a:endParaRPr>
          </a:p>
          <a:p>
            <a:pPr indent="0" lvl="0" marL="0" rtl="0" algn="l">
              <a:spcBef>
                <a:spcPts val="0"/>
              </a:spcBef>
              <a:spcAft>
                <a:spcPts val="0"/>
              </a:spcAft>
              <a:buNone/>
            </a:pPr>
            <a:r>
              <a:rPr b="1" lang="en-GB" sz="1500">
                <a:solidFill>
                  <a:schemeClr val="dk1"/>
                </a:solidFill>
                <a:latin typeface="Roboto"/>
                <a:ea typeface="Roboto"/>
                <a:cs typeface="Roboto"/>
                <a:sym typeface="Roboto"/>
              </a:rPr>
              <a:t>Conversion Insights:</a:t>
            </a:r>
            <a:r>
              <a:rPr b="1" lang="en-GB" sz="1500">
                <a:solidFill>
                  <a:srgbClr val="434343"/>
                </a:solidFill>
                <a:latin typeface="Roboto"/>
                <a:ea typeface="Roboto"/>
                <a:cs typeface="Roboto"/>
                <a:sym typeface="Roboto"/>
              </a:rPr>
              <a:t> Tracking content performance through to conversion points helped us to understand which content contributes the most.</a:t>
            </a:r>
            <a:endParaRPr b="1" sz="1500">
              <a:solidFill>
                <a:srgbClr val="434343"/>
              </a:solidFill>
              <a:latin typeface="Roboto"/>
              <a:ea typeface="Roboto"/>
              <a:cs typeface="Roboto"/>
              <a:sym typeface="Roboto"/>
            </a:endParaRPr>
          </a:p>
          <a:p>
            <a:pPr indent="0" lvl="0" marL="0" rtl="0" algn="l">
              <a:spcBef>
                <a:spcPts val="0"/>
              </a:spcBef>
              <a:spcAft>
                <a:spcPts val="0"/>
              </a:spcAft>
              <a:buNone/>
            </a:pPr>
            <a:r>
              <a:t/>
            </a:r>
            <a:endParaRPr b="1" sz="1500">
              <a:solidFill>
                <a:srgbClr val="374151"/>
              </a:solidFill>
              <a:latin typeface="Roboto"/>
              <a:ea typeface="Roboto"/>
              <a:cs typeface="Roboto"/>
              <a:sym typeface="Roboto"/>
            </a:endParaRPr>
          </a:p>
          <a:p>
            <a:pPr indent="0" lvl="0" marL="0" rtl="0" algn="l">
              <a:spcBef>
                <a:spcPts val="0"/>
              </a:spcBef>
              <a:spcAft>
                <a:spcPts val="0"/>
              </a:spcAft>
              <a:buNone/>
            </a:pPr>
            <a:r>
              <a:rPr b="1" lang="en-GB" sz="1500">
                <a:solidFill>
                  <a:schemeClr val="dk1"/>
                </a:solidFill>
                <a:latin typeface="Roboto"/>
                <a:ea typeface="Roboto"/>
                <a:cs typeface="Roboto"/>
                <a:sym typeface="Roboto"/>
              </a:rPr>
              <a:t>Content Repurposing Opportunities:</a:t>
            </a:r>
            <a:r>
              <a:rPr b="1" lang="en-GB" sz="1500">
                <a:solidFill>
                  <a:srgbClr val="434343"/>
                </a:solidFill>
                <a:latin typeface="Roboto"/>
                <a:ea typeface="Roboto"/>
                <a:cs typeface="Roboto"/>
                <a:sym typeface="Roboto"/>
              </a:rPr>
              <a:t> Analyzing which content performs well can highlight opportunities for repurposing content into different formats or updating older content to make it relevant again.</a:t>
            </a:r>
            <a:endParaRPr b="1" sz="1700">
              <a:solidFill>
                <a:srgbClr val="434343"/>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nvSpPr>
        <p:spPr>
          <a:xfrm>
            <a:off x="612241" y="203305"/>
            <a:ext cx="7610100" cy="846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900"/>
              <a:buFont typeface="Arial"/>
              <a:buNone/>
            </a:pPr>
            <a:r>
              <a:rPr b="1" i="0" lang="en-GB" sz="2000" u="none" cap="none" strike="noStrike">
                <a:solidFill>
                  <a:srgbClr val="434343"/>
                </a:solidFill>
                <a:latin typeface="Arial"/>
                <a:ea typeface="Arial"/>
                <a:cs typeface="Arial"/>
                <a:sym typeface="Arial"/>
              </a:rPr>
              <a:t>Part 1: Brand study, Competitor Analysis &amp; Buyer’s/Audience’s Persona</a:t>
            </a:r>
            <a:endParaRPr b="0" i="0" sz="2000" u="none" cap="none" strike="noStrike">
              <a:solidFill>
                <a:srgbClr val="000000"/>
              </a:solidFill>
              <a:latin typeface="Arial"/>
              <a:ea typeface="Arial"/>
              <a:cs typeface="Arial"/>
              <a:sym typeface="Arial"/>
            </a:endParaRPr>
          </a:p>
        </p:txBody>
      </p:sp>
      <p:sp>
        <p:nvSpPr>
          <p:cNvPr id="87" name="Google Shape;87;p17"/>
          <p:cNvSpPr txBox="1"/>
          <p:nvPr/>
        </p:nvSpPr>
        <p:spPr>
          <a:xfrm>
            <a:off x="876000" y="1049900"/>
            <a:ext cx="7610100" cy="392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1" i="0" lang="en-GB" sz="1600" u="none" cap="none" strike="noStrike">
                <a:solidFill>
                  <a:srgbClr val="000000"/>
                </a:solidFill>
                <a:latin typeface="Arial"/>
                <a:ea typeface="Arial"/>
                <a:cs typeface="Arial"/>
                <a:sym typeface="Arial"/>
              </a:rPr>
              <a:t>Buyer's/Audience's Persona:</a:t>
            </a:r>
            <a:r>
              <a:rPr b="0" i="0" lang="en-GB" sz="1600" u="none" cap="none" strike="noStrike">
                <a:solidFill>
                  <a:srgbClr val="000000"/>
                </a:solidFill>
                <a:latin typeface="Arial"/>
                <a:ea typeface="Arial"/>
                <a:cs typeface="Arial"/>
                <a:sym typeface="Arial"/>
              </a:rPr>
              <a:t> Clearly define the target audience for the chosen brand. Consider demographics, psychographics, behaviors, and interests.</a:t>
            </a:r>
            <a:endParaRPr sz="1600"/>
          </a:p>
          <a:p>
            <a:pPr indent="0" lvl="0" marL="45720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rPr b="1" lang="en-GB" sz="1700"/>
              <a:t>Target Audience:</a:t>
            </a:r>
            <a:r>
              <a:rPr lang="en-GB" sz="1600"/>
              <a:t> </a:t>
            </a:r>
            <a:r>
              <a:rPr b="1" lang="en-GB" sz="1600">
                <a:solidFill>
                  <a:srgbClr val="434343"/>
                </a:solidFill>
              </a:rPr>
              <a:t>Female</a:t>
            </a:r>
            <a:endParaRPr b="1" sz="1600">
              <a:solidFill>
                <a:srgbClr val="434343"/>
              </a:solidFill>
            </a:endParaRPr>
          </a:p>
          <a:p>
            <a:pPr indent="0" lvl="0" marL="0" marR="0" rtl="0" algn="l">
              <a:lnSpc>
                <a:spcPct val="100000"/>
              </a:lnSpc>
              <a:spcBef>
                <a:spcPts val="0"/>
              </a:spcBef>
              <a:spcAft>
                <a:spcPts val="0"/>
              </a:spcAft>
              <a:buNone/>
            </a:pPr>
            <a:r>
              <a:t/>
            </a:r>
            <a:endParaRPr b="1" sz="1700"/>
          </a:p>
          <a:p>
            <a:pPr indent="0" lvl="0" marL="0" marR="0" rtl="0" algn="l">
              <a:lnSpc>
                <a:spcPct val="100000"/>
              </a:lnSpc>
              <a:spcBef>
                <a:spcPts val="0"/>
              </a:spcBef>
              <a:spcAft>
                <a:spcPts val="0"/>
              </a:spcAft>
              <a:buClr>
                <a:srgbClr val="000000"/>
              </a:buClr>
              <a:buSzPts val="1400"/>
              <a:buFont typeface="Arial"/>
              <a:buNone/>
            </a:pPr>
            <a:r>
              <a:rPr b="1" lang="en-GB" sz="1700"/>
              <a:t>Demographic factors:</a:t>
            </a:r>
            <a:endParaRPr b="1" sz="1700"/>
          </a:p>
          <a:p>
            <a:pPr indent="0" lvl="0" marL="0" marR="0" rtl="0" algn="l">
              <a:lnSpc>
                <a:spcPct val="100000"/>
              </a:lnSpc>
              <a:spcBef>
                <a:spcPts val="0"/>
              </a:spcBef>
              <a:spcAft>
                <a:spcPts val="0"/>
              </a:spcAft>
              <a:buClr>
                <a:srgbClr val="000000"/>
              </a:buClr>
              <a:buSzPts val="1400"/>
              <a:buFont typeface="Arial"/>
              <a:buNone/>
            </a:pPr>
            <a:r>
              <a:t/>
            </a:r>
            <a:endParaRPr b="1" sz="1600">
              <a:solidFill>
                <a:srgbClr val="660000"/>
              </a:solidFill>
            </a:endParaRPr>
          </a:p>
          <a:p>
            <a:pPr indent="-330200" lvl="0" marL="457200" marR="0" rtl="0" algn="l">
              <a:lnSpc>
                <a:spcPct val="100000"/>
              </a:lnSpc>
              <a:spcBef>
                <a:spcPts val="0"/>
              </a:spcBef>
              <a:spcAft>
                <a:spcPts val="0"/>
              </a:spcAft>
              <a:buClr>
                <a:srgbClr val="202124"/>
              </a:buClr>
              <a:buSzPts val="1600"/>
              <a:buChar char="●"/>
            </a:pPr>
            <a:r>
              <a:rPr b="1" lang="en-GB" sz="1600">
                <a:solidFill>
                  <a:srgbClr val="202124"/>
                </a:solidFill>
              </a:rPr>
              <a:t>Age:</a:t>
            </a:r>
            <a:r>
              <a:rPr b="1" lang="en-GB" sz="1600">
                <a:solidFill>
                  <a:srgbClr val="434343"/>
                </a:solidFill>
              </a:rPr>
              <a:t> 18 to 55 years</a:t>
            </a:r>
            <a:endParaRPr b="1" sz="1600">
              <a:solidFill>
                <a:srgbClr val="434343"/>
              </a:solidFill>
            </a:endParaRPr>
          </a:p>
          <a:p>
            <a:pPr indent="-330200" lvl="0" marL="457200" marR="0" rtl="0" algn="l">
              <a:lnSpc>
                <a:spcPct val="100000"/>
              </a:lnSpc>
              <a:spcBef>
                <a:spcPts val="0"/>
              </a:spcBef>
              <a:spcAft>
                <a:spcPts val="0"/>
              </a:spcAft>
              <a:buClr>
                <a:srgbClr val="202124"/>
              </a:buClr>
              <a:buSzPts val="1600"/>
              <a:buChar char="●"/>
            </a:pPr>
            <a:r>
              <a:rPr b="1" lang="en-GB" sz="1600">
                <a:solidFill>
                  <a:srgbClr val="202124"/>
                </a:solidFill>
              </a:rPr>
              <a:t>Marital status:</a:t>
            </a:r>
            <a:r>
              <a:rPr b="1" lang="en-GB" sz="1600">
                <a:solidFill>
                  <a:srgbClr val="434343"/>
                </a:solidFill>
              </a:rPr>
              <a:t> Married/Unmarried</a:t>
            </a:r>
            <a:endParaRPr b="1" sz="1600">
              <a:solidFill>
                <a:srgbClr val="434343"/>
              </a:solidFill>
            </a:endParaRPr>
          </a:p>
          <a:p>
            <a:pPr indent="-330200" lvl="0" marL="457200" marR="0" rtl="0" algn="l">
              <a:lnSpc>
                <a:spcPct val="100000"/>
              </a:lnSpc>
              <a:spcBef>
                <a:spcPts val="0"/>
              </a:spcBef>
              <a:spcAft>
                <a:spcPts val="0"/>
              </a:spcAft>
              <a:buClr>
                <a:srgbClr val="202124"/>
              </a:buClr>
              <a:buSzPts val="1600"/>
              <a:buChar char="●"/>
            </a:pPr>
            <a:r>
              <a:rPr b="1" lang="en-GB" sz="1600">
                <a:solidFill>
                  <a:srgbClr val="202124"/>
                </a:solidFill>
              </a:rPr>
              <a:t>Location: </a:t>
            </a:r>
            <a:r>
              <a:rPr b="1" lang="en-GB" sz="1600">
                <a:solidFill>
                  <a:srgbClr val="434343"/>
                </a:solidFill>
              </a:rPr>
              <a:t>Metro</a:t>
            </a:r>
            <a:r>
              <a:rPr b="1" lang="en-GB" sz="1600">
                <a:solidFill>
                  <a:srgbClr val="434343"/>
                </a:solidFill>
              </a:rPr>
              <a:t> cities, Tier1 and Tier2 cities (majorly)</a:t>
            </a:r>
            <a:endParaRPr b="1" sz="1600">
              <a:solidFill>
                <a:srgbClr val="434343"/>
              </a:solidFill>
            </a:endParaRPr>
          </a:p>
          <a:p>
            <a:pPr indent="-330200" lvl="0" marL="457200" marR="0" rtl="0" algn="l">
              <a:lnSpc>
                <a:spcPct val="100000"/>
              </a:lnSpc>
              <a:spcBef>
                <a:spcPts val="0"/>
              </a:spcBef>
              <a:spcAft>
                <a:spcPts val="0"/>
              </a:spcAft>
              <a:buClr>
                <a:srgbClr val="202124"/>
              </a:buClr>
              <a:buSzPts val="1600"/>
              <a:buChar char="●"/>
            </a:pPr>
            <a:r>
              <a:rPr b="1" lang="en-GB" sz="1600">
                <a:solidFill>
                  <a:srgbClr val="202124"/>
                </a:solidFill>
              </a:rPr>
              <a:t>Income:</a:t>
            </a:r>
            <a:r>
              <a:rPr b="1" lang="en-GB" sz="1600">
                <a:solidFill>
                  <a:srgbClr val="434343"/>
                </a:solidFill>
              </a:rPr>
              <a:t> 3 to 5 LPA</a:t>
            </a:r>
            <a:endParaRPr b="1" sz="1600">
              <a:solidFill>
                <a:srgbClr val="434343"/>
              </a:solidFill>
            </a:endParaRPr>
          </a:p>
          <a:p>
            <a:pPr indent="-330200" lvl="0" marL="457200" marR="0" rtl="0" algn="l">
              <a:lnSpc>
                <a:spcPct val="100000"/>
              </a:lnSpc>
              <a:spcBef>
                <a:spcPts val="0"/>
              </a:spcBef>
              <a:spcAft>
                <a:spcPts val="0"/>
              </a:spcAft>
              <a:buClr>
                <a:srgbClr val="202124"/>
              </a:buClr>
              <a:buSzPts val="1600"/>
              <a:buChar char="●"/>
            </a:pPr>
            <a:r>
              <a:rPr b="1" lang="en-GB" sz="1600">
                <a:solidFill>
                  <a:srgbClr val="202124"/>
                </a:solidFill>
              </a:rPr>
              <a:t>Education:</a:t>
            </a:r>
            <a:r>
              <a:rPr b="1" lang="en-GB" sz="1600">
                <a:solidFill>
                  <a:srgbClr val="434343"/>
                </a:solidFill>
              </a:rPr>
              <a:t> Min 10+2</a:t>
            </a:r>
            <a:endParaRPr b="1" sz="1600">
              <a:solidFill>
                <a:srgbClr val="434343"/>
              </a:solidFill>
            </a:endParaRPr>
          </a:p>
          <a:p>
            <a:pPr indent="-330200" lvl="0" marL="457200" marR="0" rtl="0" algn="l">
              <a:lnSpc>
                <a:spcPct val="100000"/>
              </a:lnSpc>
              <a:spcBef>
                <a:spcPts val="0"/>
              </a:spcBef>
              <a:spcAft>
                <a:spcPts val="0"/>
              </a:spcAft>
              <a:buClr>
                <a:srgbClr val="202124"/>
              </a:buClr>
              <a:buSzPts val="1600"/>
              <a:buChar char="●"/>
            </a:pPr>
            <a:r>
              <a:rPr b="1" lang="en-GB" sz="1600">
                <a:solidFill>
                  <a:srgbClr val="202124"/>
                </a:solidFill>
              </a:rPr>
              <a:t>Communication:</a:t>
            </a:r>
            <a:r>
              <a:rPr b="1" lang="en-GB" sz="1600">
                <a:solidFill>
                  <a:srgbClr val="434343"/>
                </a:solidFill>
              </a:rPr>
              <a:t> TV ads, YouTube, Instagram and Facebook</a:t>
            </a:r>
            <a:endParaRPr b="0" i="0" sz="1600" u="none" cap="none" strike="noStrike">
              <a:solidFill>
                <a:srgbClr val="434343"/>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idx="1" type="subTitle"/>
          </p:nvPr>
        </p:nvSpPr>
        <p:spPr>
          <a:xfrm>
            <a:off x="464250" y="92100"/>
            <a:ext cx="7995600" cy="49041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605"/>
              <a:buNone/>
            </a:pPr>
            <a:r>
              <a:rPr b="1" lang="en-GB" sz="1431">
                <a:solidFill>
                  <a:schemeClr val="dk1"/>
                </a:solidFill>
              </a:rPr>
              <a:t>Psychographic factors:</a:t>
            </a:r>
            <a:r>
              <a:rPr b="1" lang="en-GB" sz="1371">
                <a:solidFill>
                  <a:schemeClr val="dk1"/>
                </a:solidFill>
              </a:rPr>
              <a:t>  </a:t>
            </a:r>
            <a:endParaRPr b="1" sz="1371">
              <a:solidFill>
                <a:schemeClr val="dk1"/>
              </a:solidFill>
            </a:endParaRPr>
          </a:p>
          <a:p>
            <a:pPr indent="0" lvl="0" marL="0" rtl="0" algn="l">
              <a:lnSpc>
                <a:spcPct val="80000"/>
              </a:lnSpc>
              <a:spcBef>
                <a:spcPts val="0"/>
              </a:spcBef>
              <a:spcAft>
                <a:spcPts val="0"/>
              </a:spcAft>
              <a:buSzPts val="605"/>
              <a:buNone/>
            </a:pPr>
            <a:r>
              <a:t/>
            </a:r>
            <a:endParaRPr b="1" sz="1261">
              <a:solidFill>
                <a:schemeClr val="dk1"/>
              </a:solidFill>
            </a:endParaRPr>
          </a:p>
          <a:p>
            <a:pPr indent="0" lvl="0" marL="0" rtl="0" algn="l">
              <a:lnSpc>
                <a:spcPct val="80000"/>
              </a:lnSpc>
              <a:spcBef>
                <a:spcPts val="0"/>
              </a:spcBef>
              <a:spcAft>
                <a:spcPts val="0"/>
              </a:spcAft>
              <a:buSzPts val="605"/>
              <a:buNone/>
            </a:pPr>
            <a:r>
              <a:t/>
            </a:r>
            <a:endParaRPr b="1" sz="1261">
              <a:solidFill>
                <a:schemeClr val="dk1"/>
              </a:solidFill>
            </a:endParaRPr>
          </a:p>
          <a:p>
            <a:pPr indent="-312843" lvl="0" marL="457200" rtl="0" algn="l">
              <a:lnSpc>
                <a:spcPct val="80000"/>
              </a:lnSpc>
              <a:spcBef>
                <a:spcPts val="0"/>
              </a:spcBef>
              <a:spcAft>
                <a:spcPts val="0"/>
              </a:spcAft>
              <a:buSzPts val="1327"/>
              <a:buChar char="●"/>
            </a:pPr>
            <a:r>
              <a:rPr b="1" lang="en-GB" sz="1326">
                <a:solidFill>
                  <a:srgbClr val="202124"/>
                </a:solidFill>
              </a:rPr>
              <a:t>What is important for them when considering products?</a:t>
            </a:r>
            <a:endParaRPr b="1" sz="1326">
              <a:solidFill>
                <a:srgbClr val="202124"/>
              </a:solidFill>
            </a:endParaRPr>
          </a:p>
          <a:p>
            <a:pPr indent="0" lvl="0" marL="0" rtl="0" algn="l">
              <a:lnSpc>
                <a:spcPct val="80000"/>
              </a:lnSpc>
              <a:spcBef>
                <a:spcPts val="0"/>
              </a:spcBef>
              <a:spcAft>
                <a:spcPts val="0"/>
              </a:spcAft>
              <a:buSzPts val="605"/>
              <a:buNone/>
            </a:pPr>
            <a:r>
              <a:rPr b="1" lang="en-GB" sz="1326">
                <a:solidFill>
                  <a:srgbClr val="434343"/>
                </a:solidFill>
              </a:rPr>
              <a:t>        Price, reviews and brand.</a:t>
            </a:r>
            <a:endParaRPr b="1" sz="1326">
              <a:solidFill>
                <a:srgbClr val="434343"/>
              </a:solidFill>
            </a:endParaRPr>
          </a:p>
          <a:p>
            <a:pPr indent="0" lvl="0" marL="0" rtl="0" algn="l">
              <a:lnSpc>
                <a:spcPct val="80000"/>
              </a:lnSpc>
              <a:spcBef>
                <a:spcPts val="0"/>
              </a:spcBef>
              <a:spcAft>
                <a:spcPts val="0"/>
              </a:spcAft>
              <a:buSzPts val="605"/>
              <a:buNone/>
            </a:pPr>
            <a:r>
              <a:t/>
            </a:r>
            <a:endParaRPr b="1" sz="1326">
              <a:solidFill>
                <a:srgbClr val="434343"/>
              </a:solidFill>
            </a:endParaRPr>
          </a:p>
          <a:p>
            <a:pPr indent="0" lvl="0" marL="0" rtl="0" algn="l">
              <a:lnSpc>
                <a:spcPct val="80000"/>
              </a:lnSpc>
              <a:spcBef>
                <a:spcPts val="0"/>
              </a:spcBef>
              <a:spcAft>
                <a:spcPts val="0"/>
              </a:spcAft>
              <a:buSzPts val="605"/>
              <a:buNone/>
            </a:pPr>
            <a:r>
              <a:t/>
            </a:r>
            <a:endParaRPr b="1" sz="1326">
              <a:solidFill>
                <a:srgbClr val="434343"/>
              </a:solidFill>
            </a:endParaRPr>
          </a:p>
          <a:p>
            <a:pPr indent="-312843" lvl="0" marL="457200" rtl="0" algn="l">
              <a:lnSpc>
                <a:spcPct val="80000"/>
              </a:lnSpc>
              <a:spcBef>
                <a:spcPts val="0"/>
              </a:spcBef>
              <a:spcAft>
                <a:spcPts val="0"/>
              </a:spcAft>
              <a:buClr>
                <a:srgbClr val="202124"/>
              </a:buClr>
              <a:buSzPts val="1327"/>
              <a:buChar char="●"/>
            </a:pPr>
            <a:r>
              <a:rPr b="1" lang="en-GB" sz="1326">
                <a:solidFill>
                  <a:srgbClr val="202124"/>
                </a:solidFill>
              </a:rPr>
              <a:t>What are the objections that they may have for purchasing        products?</a:t>
            </a:r>
            <a:endParaRPr b="1" sz="1326">
              <a:solidFill>
                <a:srgbClr val="202124"/>
              </a:solidFill>
            </a:endParaRPr>
          </a:p>
          <a:p>
            <a:pPr indent="0" lvl="0" marL="457200" rtl="0" algn="l">
              <a:lnSpc>
                <a:spcPct val="80000"/>
              </a:lnSpc>
              <a:spcBef>
                <a:spcPts val="0"/>
              </a:spcBef>
              <a:spcAft>
                <a:spcPts val="0"/>
              </a:spcAft>
              <a:buSzPts val="605"/>
              <a:buNone/>
            </a:pPr>
            <a:r>
              <a:rPr b="1" lang="en-GB" sz="1326">
                <a:solidFill>
                  <a:srgbClr val="434343"/>
                </a:solidFill>
              </a:rPr>
              <a:t>        Incomplete ingredient list, reviews, quality and sometimes the price.  </a:t>
            </a:r>
            <a:endParaRPr b="1" sz="1326">
              <a:solidFill>
                <a:srgbClr val="434343"/>
              </a:solidFill>
            </a:endParaRPr>
          </a:p>
          <a:p>
            <a:pPr indent="0" lvl="0" marL="457200" rtl="0" algn="l">
              <a:lnSpc>
                <a:spcPct val="80000"/>
              </a:lnSpc>
              <a:spcBef>
                <a:spcPts val="0"/>
              </a:spcBef>
              <a:spcAft>
                <a:spcPts val="0"/>
              </a:spcAft>
              <a:buSzPts val="605"/>
              <a:buNone/>
            </a:pPr>
            <a:r>
              <a:t/>
            </a:r>
            <a:endParaRPr b="1" sz="1326">
              <a:solidFill>
                <a:srgbClr val="434343"/>
              </a:solidFill>
            </a:endParaRPr>
          </a:p>
          <a:p>
            <a:pPr indent="0" lvl="0" marL="914400" rtl="0" algn="l">
              <a:lnSpc>
                <a:spcPct val="80000"/>
              </a:lnSpc>
              <a:spcBef>
                <a:spcPts val="0"/>
              </a:spcBef>
              <a:spcAft>
                <a:spcPts val="0"/>
              </a:spcAft>
              <a:buSzPts val="605"/>
              <a:buNone/>
            </a:pPr>
            <a:r>
              <a:rPr b="1" lang="en-GB" sz="1326">
                <a:solidFill>
                  <a:srgbClr val="434343"/>
                </a:solidFill>
              </a:rPr>
              <a:t>      </a:t>
            </a:r>
            <a:endParaRPr b="1" sz="1326">
              <a:solidFill>
                <a:srgbClr val="434343"/>
              </a:solidFill>
            </a:endParaRPr>
          </a:p>
          <a:p>
            <a:pPr indent="-312843" lvl="0" marL="457200" rtl="0" algn="l">
              <a:lnSpc>
                <a:spcPct val="80000"/>
              </a:lnSpc>
              <a:spcBef>
                <a:spcPts val="0"/>
              </a:spcBef>
              <a:spcAft>
                <a:spcPts val="0"/>
              </a:spcAft>
              <a:buClr>
                <a:srgbClr val="202124"/>
              </a:buClr>
              <a:buSzPts val="1327"/>
              <a:buChar char="●"/>
            </a:pPr>
            <a:r>
              <a:rPr b="1" lang="en-GB" sz="1326">
                <a:solidFill>
                  <a:srgbClr val="202124"/>
                </a:solidFill>
              </a:rPr>
              <a:t>What is the value that your products will add to their professional life?</a:t>
            </a:r>
            <a:endParaRPr b="1" sz="1326">
              <a:solidFill>
                <a:srgbClr val="202124"/>
              </a:solidFill>
            </a:endParaRPr>
          </a:p>
          <a:p>
            <a:pPr indent="0" lvl="0" marL="0" rtl="0" algn="l">
              <a:lnSpc>
                <a:spcPct val="80000"/>
              </a:lnSpc>
              <a:spcBef>
                <a:spcPts val="0"/>
              </a:spcBef>
              <a:spcAft>
                <a:spcPts val="0"/>
              </a:spcAft>
              <a:buSzPts val="605"/>
              <a:buNone/>
            </a:pPr>
            <a:r>
              <a:rPr b="1" lang="en-GB" sz="1326">
                <a:solidFill>
                  <a:srgbClr val="434343"/>
                </a:solidFill>
              </a:rPr>
              <a:t>        As a cosmetic brand it will help in making the best personal </a:t>
            </a:r>
            <a:r>
              <a:rPr b="1" lang="en-GB" sz="1326">
                <a:solidFill>
                  <a:srgbClr val="434343"/>
                </a:solidFill>
              </a:rPr>
              <a:t>appearance</a:t>
            </a:r>
            <a:r>
              <a:rPr b="1" lang="en-GB" sz="1326">
                <a:solidFill>
                  <a:srgbClr val="434343"/>
                </a:solidFill>
              </a:rPr>
              <a:t> of the person  irrespective of the industry they belong to.</a:t>
            </a:r>
            <a:endParaRPr b="1" sz="1326">
              <a:solidFill>
                <a:srgbClr val="434343"/>
              </a:solidFill>
            </a:endParaRPr>
          </a:p>
          <a:p>
            <a:pPr indent="0" lvl="0" marL="0" rtl="0" algn="l">
              <a:lnSpc>
                <a:spcPct val="80000"/>
              </a:lnSpc>
              <a:spcBef>
                <a:spcPts val="0"/>
              </a:spcBef>
              <a:spcAft>
                <a:spcPts val="0"/>
              </a:spcAft>
              <a:buSzPts val="605"/>
              <a:buNone/>
            </a:pPr>
            <a:r>
              <a:t/>
            </a:r>
            <a:endParaRPr b="1" sz="1326">
              <a:solidFill>
                <a:srgbClr val="434343"/>
              </a:solidFill>
            </a:endParaRPr>
          </a:p>
          <a:p>
            <a:pPr indent="0" lvl="0" marL="0" rtl="0" algn="l">
              <a:lnSpc>
                <a:spcPct val="80000"/>
              </a:lnSpc>
              <a:spcBef>
                <a:spcPts val="0"/>
              </a:spcBef>
              <a:spcAft>
                <a:spcPts val="0"/>
              </a:spcAft>
              <a:buSzPts val="605"/>
              <a:buNone/>
            </a:pPr>
            <a:r>
              <a:rPr b="1" lang="en-GB" sz="1326">
                <a:solidFill>
                  <a:srgbClr val="434343"/>
                </a:solidFill>
              </a:rPr>
              <a:t>             </a:t>
            </a:r>
            <a:r>
              <a:rPr b="1" lang="en-GB" sz="1326">
                <a:solidFill>
                  <a:srgbClr val="434343"/>
                </a:solidFill>
              </a:rPr>
              <a:t>                          </a:t>
            </a:r>
            <a:r>
              <a:rPr b="1" lang="en-GB" sz="1326">
                <a:solidFill>
                  <a:srgbClr val="434343"/>
                </a:solidFill>
              </a:rPr>
              <a:t>                                                          </a:t>
            </a:r>
            <a:endParaRPr b="1" sz="1326">
              <a:solidFill>
                <a:srgbClr val="434343"/>
              </a:solidFill>
            </a:endParaRPr>
          </a:p>
          <a:p>
            <a:pPr indent="-312843" lvl="0" marL="457200" rtl="0" algn="l">
              <a:lnSpc>
                <a:spcPct val="80000"/>
              </a:lnSpc>
              <a:spcBef>
                <a:spcPts val="0"/>
              </a:spcBef>
              <a:spcAft>
                <a:spcPts val="0"/>
              </a:spcAft>
              <a:buClr>
                <a:srgbClr val="202124"/>
              </a:buClr>
              <a:buSzPts val="1327"/>
              <a:buChar char="●"/>
            </a:pPr>
            <a:r>
              <a:rPr b="1" lang="en-GB" sz="1326">
                <a:solidFill>
                  <a:srgbClr val="202124"/>
                </a:solidFill>
              </a:rPr>
              <a:t>What drives their decision making process?</a:t>
            </a:r>
            <a:endParaRPr b="1" sz="1326">
              <a:solidFill>
                <a:srgbClr val="202124"/>
              </a:solidFill>
            </a:endParaRPr>
          </a:p>
          <a:p>
            <a:pPr indent="0" lvl="0" marL="0" rtl="0" algn="l">
              <a:lnSpc>
                <a:spcPct val="80000"/>
              </a:lnSpc>
              <a:spcBef>
                <a:spcPts val="0"/>
              </a:spcBef>
              <a:spcAft>
                <a:spcPts val="0"/>
              </a:spcAft>
              <a:buSzPts val="605"/>
              <a:buNone/>
            </a:pPr>
            <a:r>
              <a:rPr b="1" lang="en-GB" sz="1326">
                <a:solidFill>
                  <a:srgbClr val="434343"/>
                </a:solidFill>
              </a:rPr>
              <a:t>       Sometimes the decision making process depends on the price, reviews, how familiar the brand is. </a:t>
            </a:r>
            <a:endParaRPr b="1" sz="1326">
              <a:solidFill>
                <a:srgbClr val="000000"/>
              </a:solidFill>
            </a:endParaRPr>
          </a:p>
          <a:p>
            <a:pPr indent="0" lvl="0" marL="0" rtl="0" algn="l">
              <a:lnSpc>
                <a:spcPct val="80000"/>
              </a:lnSpc>
              <a:spcBef>
                <a:spcPts val="0"/>
              </a:spcBef>
              <a:spcAft>
                <a:spcPts val="0"/>
              </a:spcAft>
              <a:buSzPts val="605"/>
              <a:buNone/>
            </a:pPr>
            <a:r>
              <a:t/>
            </a:r>
            <a:endParaRPr b="1" sz="1326">
              <a:solidFill>
                <a:srgbClr val="000000"/>
              </a:solidFill>
            </a:endParaRPr>
          </a:p>
          <a:p>
            <a:pPr indent="0" lvl="0" marL="0" rtl="0" algn="l">
              <a:lnSpc>
                <a:spcPct val="80000"/>
              </a:lnSpc>
              <a:spcBef>
                <a:spcPts val="0"/>
              </a:spcBef>
              <a:spcAft>
                <a:spcPts val="0"/>
              </a:spcAft>
              <a:buSzPts val="605"/>
              <a:buNone/>
            </a:pPr>
            <a:r>
              <a:rPr b="1" lang="en-GB" sz="1326">
                <a:solidFill>
                  <a:srgbClr val="000000"/>
                </a:solidFill>
              </a:rPr>
              <a:t>        </a:t>
            </a:r>
            <a:endParaRPr b="1" sz="1326">
              <a:solidFill>
                <a:srgbClr val="000000"/>
              </a:solidFill>
            </a:endParaRPr>
          </a:p>
          <a:p>
            <a:pPr indent="0" lvl="0" marL="0" rtl="0" algn="l">
              <a:lnSpc>
                <a:spcPct val="80000"/>
              </a:lnSpc>
              <a:spcBef>
                <a:spcPts val="0"/>
              </a:spcBef>
              <a:spcAft>
                <a:spcPts val="0"/>
              </a:spcAft>
              <a:buSzPts val="605"/>
              <a:buNone/>
            </a:pPr>
            <a:r>
              <a:rPr b="1" lang="en-GB" sz="1386">
                <a:solidFill>
                  <a:srgbClr val="000000"/>
                </a:solidFill>
              </a:rPr>
              <a:t>Behaviours &amp; Interests:</a:t>
            </a:r>
            <a:endParaRPr b="1" sz="1386">
              <a:solidFill>
                <a:srgbClr val="000000"/>
              </a:solidFill>
            </a:endParaRPr>
          </a:p>
          <a:p>
            <a:pPr indent="0" lvl="0" marL="0" rtl="0" algn="l">
              <a:lnSpc>
                <a:spcPct val="80000"/>
              </a:lnSpc>
              <a:spcBef>
                <a:spcPts val="0"/>
              </a:spcBef>
              <a:spcAft>
                <a:spcPts val="0"/>
              </a:spcAft>
              <a:buSzPts val="605"/>
              <a:buNone/>
            </a:pPr>
            <a:r>
              <a:t/>
            </a:r>
            <a:endParaRPr b="1" sz="1386">
              <a:solidFill>
                <a:srgbClr val="000000"/>
              </a:solidFill>
            </a:endParaRPr>
          </a:p>
          <a:p>
            <a:pPr indent="0" lvl="0" marL="0" rtl="0" algn="l">
              <a:lnSpc>
                <a:spcPct val="80000"/>
              </a:lnSpc>
              <a:spcBef>
                <a:spcPts val="0"/>
              </a:spcBef>
              <a:spcAft>
                <a:spcPts val="0"/>
              </a:spcAft>
              <a:buSzPts val="605"/>
              <a:buNone/>
            </a:pPr>
            <a:r>
              <a:t/>
            </a:r>
            <a:endParaRPr b="1" sz="1386">
              <a:solidFill>
                <a:srgbClr val="000000"/>
              </a:solidFill>
            </a:endParaRPr>
          </a:p>
          <a:p>
            <a:pPr indent="-312843" lvl="0" marL="457200" rtl="0" algn="l">
              <a:lnSpc>
                <a:spcPct val="80000"/>
              </a:lnSpc>
              <a:spcBef>
                <a:spcPts val="0"/>
              </a:spcBef>
              <a:spcAft>
                <a:spcPts val="0"/>
              </a:spcAft>
              <a:buClr>
                <a:srgbClr val="202124"/>
              </a:buClr>
              <a:buSzPts val="1327"/>
              <a:buChar char="●"/>
            </a:pPr>
            <a:r>
              <a:rPr b="1" lang="en-GB" sz="1326">
                <a:solidFill>
                  <a:srgbClr val="202124"/>
                </a:solidFill>
              </a:rPr>
              <a:t>Lifestyle:</a:t>
            </a:r>
            <a:r>
              <a:rPr b="1" lang="en-GB" sz="1326">
                <a:solidFill>
                  <a:srgbClr val="434343"/>
                </a:solidFill>
              </a:rPr>
              <a:t> Modern &amp; traditional lifestyle</a:t>
            </a:r>
            <a:endParaRPr b="1" sz="1326">
              <a:solidFill>
                <a:srgbClr val="434343"/>
              </a:solidFill>
            </a:endParaRPr>
          </a:p>
          <a:p>
            <a:pPr indent="0" lvl="0" marL="0" rtl="0" algn="l">
              <a:lnSpc>
                <a:spcPct val="80000"/>
              </a:lnSpc>
              <a:spcBef>
                <a:spcPts val="0"/>
              </a:spcBef>
              <a:spcAft>
                <a:spcPts val="0"/>
              </a:spcAft>
              <a:buSzPts val="605"/>
              <a:buNone/>
            </a:pPr>
            <a:r>
              <a:t/>
            </a:r>
            <a:endParaRPr b="1" sz="1326">
              <a:solidFill>
                <a:srgbClr val="434343"/>
              </a:solidFill>
            </a:endParaRPr>
          </a:p>
          <a:p>
            <a:pPr indent="-312843" lvl="0" marL="457200" rtl="0" algn="l">
              <a:lnSpc>
                <a:spcPct val="80000"/>
              </a:lnSpc>
              <a:spcBef>
                <a:spcPts val="0"/>
              </a:spcBef>
              <a:spcAft>
                <a:spcPts val="0"/>
              </a:spcAft>
              <a:buClr>
                <a:srgbClr val="202124"/>
              </a:buClr>
              <a:buSzPts val="1327"/>
              <a:buChar char="●"/>
            </a:pPr>
            <a:r>
              <a:rPr b="1" lang="en-GB" sz="1326">
                <a:solidFill>
                  <a:srgbClr val="202124"/>
                </a:solidFill>
              </a:rPr>
              <a:t>Social class:</a:t>
            </a:r>
            <a:r>
              <a:rPr b="1" lang="en-GB" sz="1326">
                <a:solidFill>
                  <a:srgbClr val="434343"/>
                </a:solidFill>
              </a:rPr>
              <a:t> All classes of the society (upper, middle &amp; lower class as well)  </a:t>
            </a:r>
            <a:endParaRPr b="1" sz="1271">
              <a:solidFill>
                <a:srgbClr val="434343"/>
              </a:solidFill>
            </a:endParaRPr>
          </a:p>
          <a:p>
            <a:pPr indent="0" lvl="0" marL="0" rtl="0" algn="l">
              <a:lnSpc>
                <a:spcPct val="80000"/>
              </a:lnSpc>
              <a:spcBef>
                <a:spcPts val="0"/>
              </a:spcBef>
              <a:spcAft>
                <a:spcPts val="0"/>
              </a:spcAft>
              <a:buSzPts val="605"/>
              <a:buNone/>
            </a:pPr>
            <a:r>
              <a:t/>
            </a:r>
            <a:endParaRPr b="1" sz="1326">
              <a:solidFill>
                <a:srgbClr val="434343"/>
              </a:solidFill>
            </a:endParaRPr>
          </a:p>
          <a:p>
            <a:pPr indent="-307639" lvl="0" marL="457200" rtl="0" algn="l">
              <a:lnSpc>
                <a:spcPct val="80000"/>
              </a:lnSpc>
              <a:spcBef>
                <a:spcPts val="0"/>
              </a:spcBef>
              <a:spcAft>
                <a:spcPts val="0"/>
              </a:spcAft>
              <a:buClr>
                <a:srgbClr val="202124"/>
              </a:buClr>
              <a:buSzPts val="1245"/>
              <a:buChar char="●"/>
            </a:pPr>
            <a:r>
              <a:rPr b="1" lang="en-GB" sz="1299">
                <a:solidFill>
                  <a:srgbClr val="202124"/>
                </a:solidFill>
              </a:rPr>
              <a:t>Interests: </a:t>
            </a:r>
            <a:r>
              <a:rPr b="1" lang="en-GB" sz="1299">
                <a:solidFill>
                  <a:srgbClr val="434343"/>
                </a:solidFill>
              </a:rPr>
              <a:t>To look </a:t>
            </a:r>
            <a:r>
              <a:rPr b="1" lang="en-GB" sz="1299">
                <a:solidFill>
                  <a:srgbClr val="434343"/>
                </a:solidFill>
              </a:rPr>
              <a:t>beautiful, elegant &amp; trendy, to have good skin (skincare)</a:t>
            </a:r>
            <a:endParaRPr b="1" sz="1299">
              <a:solidFill>
                <a:srgbClr val="434343"/>
              </a:solidFill>
            </a:endParaRPr>
          </a:p>
          <a:p>
            <a:pPr indent="0" lvl="0" marL="0" rtl="0" algn="l">
              <a:lnSpc>
                <a:spcPct val="80000"/>
              </a:lnSpc>
              <a:spcBef>
                <a:spcPts val="0"/>
              </a:spcBef>
              <a:spcAft>
                <a:spcPts val="0"/>
              </a:spcAft>
              <a:buSzPts val="605"/>
              <a:buNone/>
            </a:pPr>
            <a:r>
              <a:t/>
            </a:r>
            <a:endParaRPr b="1" sz="1244">
              <a:solidFill>
                <a:srgbClr val="434343"/>
              </a:solidFill>
            </a:endParaRPr>
          </a:p>
          <a:p>
            <a:pPr indent="0" lvl="0" marL="0" rtl="0" algn="l">
              <a:lnSpc>
                <a:spcPct val="80000"/>
              </a:lnSpc>
              <a:spcBef>
                <a:spcPts val="0"/>
              </a:spcBef>
              <a:spcAft>
                <a:spcPts val="0"/>
              </a:spcAft>
              <a:buSzPts val="605"/>
              <a:buNone/>
            </a:pPr>
            <a:r>
              <a:t/>
            </a:r>
            <a:endParaRPr b="1" sz="1189">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740350" y="219777"/>
            <a:ext cx="7848300" cy="6960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2100">
                <a:solidFill>
                  <a:srgbClr val="434343"/>
                </a:solidFill>
              </a:rPr>
              <a:t>Part 2: SEO &amp; Keyword Research</a:t>
            </a:r>
            <a:endParaRPr b="1" sz="1800"/>
          </a:p>
          <a:p>
            <a:pPr indent="0" lvl="0" marL="0" rtl="0" algn="l">
              <a:spcBef>
                <a:spcPts val="0"/>
              </a:spcBef>
              <a:spcAft>
                <a:spcPts val="0"/>
              </a:spcAft>
              <a:buNone/>
            </a:pPr>
            <a:r>
              <a:t/>
            </a:r>
            <a:endParaRPr b="1" sz="2600"/>
          </a:p>
          <a:p>
            <a:pPr indent="0" lvl="0" marL="0" rtl="0" algn="l">
              <a:spcBef>
                <a:spcPts val="0"/>
              </a:spcBef>
              <a:spcAft>
                <a:spcPts val="0"/>
              </a:spcAft>
              <a:buNone/>
            </a:pPr>
            <a:r>
              <a:rPr b="1" lang="en-GB" sz="2600"/>
              <a:t>SEO Audit for Lakme website:</a:t>
            </a:r>
            <a:endParaRPr b="1" sz="2600"/>
          </a:p>
        </p:txBody>
      </p:sp>
      <p:pic>
        <p:nvPicPr>
          <p:cNvPr id="98" name="Google Shape;98;p19"/>
          <p:cNvPicPr preferRelativeResize="0"/>
          <p:nvPr/>
        </p:nvPicPr>
        <p:blipFill rotWithShape="1">
          <a:blip r:embed="rId3">
            <a:alphaModFix/>
          </a:blip>
          <a:srcRect b="5272" l="18237" r="10185" t="7437"/>
          <a:stretch/>
        </p:blipFill>
        <p:spPr>
          <a:xfrm>
            <a:off x="398325" y="1843775"/>
            <a:ext cx="4404250" cy="3033175"/>
          </a:xfrm>
          <a:prstGeom prst="rect">
            <a:avLst/>
          </a:prstGeom>
          <a:noFill/>
          <a:ln>
            <a:noFill/>
          </a:ln>
        </p:spPr>
      </p:pic>
      <p:pic>
        <p:nvPicPr>
          <p:cNvPr id="99" name="Google Shape;99;p19"/>
          <p:cNvPicPr preferRelativeResize="0"/>
          <p:nvPr/>
        </p:nvPicPr>
        <p:blipFill rotWithShape="1">
          <a:blip r:embed="rId4">
            <a:alphaModFix/>
          </a:blip>
          <a:srcRect b="4039" l="19280" r="20620" t="6394"/>
          <a:stretch/>
        </p:blipFill>
        <p:spPr>
          <a:xfrm>
            <a:off x="5031675" y="1770463"/>
            <a:ext cx="3967848" cy="31798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nvSpPr>
        <p:spPr>
          <a:xfrm>
            <a:off x="221400" y="211439"/>
            <a:ext cx="8701200" cy="48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05" name="Google Shape;105;p20"/>
          <p:cNvPicPr preferRelativeResize="0"/>
          <p:nvPr/>
        </p:nvPicPr>
        <p:blipFill rotWithShape="1">
          <a:blip r:embed="rId3">
            <a:alphaModFix/>
          </a:blip>
          <a:srcRect b="9919" l="19735" r="20892" t="7209"/>
          <a:stretch/>
        </p:blipFill>
        <p:spPr>
          <a:xfrm>
            <a:off x="2458075" y="2815125"/>
            <a:ext cx="3726725" cy="2144300"/>
          </a:xfrm>
          <a:prstGeom prst="rect">
            <a:avLst/>
          </a:prstGeom>
          <a:noFill/>
          <a:ln>
            <a:noFill/>
          </a:ln>
        </p:spPr>
      </p:pic>
      <p:pic>
        <p:nvPicPr>
          <p:cNvPr id="106" name="Google Shape;106;p20"/>
          <p:cNvPicPr preferRelativeResize="0"/>
          <p:nvPr/>
        </p:nvPicPr>
        <p:blipFill rotWithShape="1">
          <a:blip r:embed="rId4">
            <a:alphaModFix/>
          </a:blip>
          <a:srcRect b="25868" l="19736" r="20619" t="7044"/>
          <a:stretch/>
        </p:blipFill>
        <p:spPr>
          <a:xfrm>
            <a:off x="4319825" y="157675"/>
            <a:ext cx="4194077" cy="2538324"/>
          </a:xfrm>
          <a:prstGeom prst="rect">
            <a:avLst/>
          </a:prstGeom>
          <a:noFill/>
          <a:ln>
            <a:noFill/>
          </a:ln>
        </p:spPr>
      </p:pic>
      <p:pic>
        <p:nvPicPr>
          <p:cNvPr id="107" name="Google Shape;107;p20"/>
          <p:cNvPicPr preferRelativeResize="0"/>
          <p:nvPr/>
        </p:nvPicPr>
        <p:blipFill rotWithShape="1">
          <a:blip r:embed="rId5">
            <a:alphaModFix/>
          </a:blip>
          <a:srcRect b="20026" l="20010" r="20344" t="6562"/>
          <a:stretch/>
        </p:blipFill>
        <p:spPr>
          <a:xfrm>
            <a:off x="287775" y="157675"/>
            <a:ext cx="3726725" cy="25383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nvSpPr>
        <p:spPr>
          <a:xfrm>
            <a:off x="679975" y="292926"/>
            <a:ext cx="7310100" cy="8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200">
                <a:solidFill>
                  <a:schemeClr val="dk1"/>
                </a:solidFill>
              </a:rPr>
              <a:t>Keyword Research:</a:t>
            </a:r>
            <a:endParaRPr b="1" sz="2200">
              <a:solidFill>
                <a:schemeClr val="dk1"/>
              </a:solidFill>
            </a:endParaRPr>
          </a:p>
          <a:p>
            <a:pPr indent="0" lvl="0" marL="0" rtl="0" algn="l">
              <a:spcBef>
                <a:spcPts val="0"/>
              </a:spcBef>
              <a:spcAft>
                <a:spcPts val="0"/>
              </a:spcAft>
              <a:buNone/>
            </a:pPr>
            <a:r>
              <a:rPr b="1" lang="en-GB" sz="1800">
                <a:solidFill>
                  <a:schemeClr val="dk1"/>
                </a:solidFill>
              </a:rPr>
              <a:t>Research Objectives:</a:t>
            </a:r>
            <a:r>
              <a:rPr b="1" lang="en-GB" sz="2600">
                <a:solidFill>
                  <a:schemeClr val="dk1"/>
                </a:solidFill>
              </a:rPr>
              <a:t> </a:t>
            </a:r>
            <a:r>
              <a:rPr b="1" lang="en-GB" sz="1800">
                <a:solidFill>
                  <a:srgbClr val="374151"/>
                </a:solidFill>
              </a:rPr>
              <a:t>The following are the research objectives</a:t>
            </a:r>
            <a:endParaRPr b="1" sz="1800">
              <a:solidFill>
                <a:srgbClr val="374151"/>
              </a:solidFill>
            </a:endParaRPr>
          </a:p>
          <a:p>
            <a:pPr indent="0" lvl="0" marL="0" rtl="0" algn="l">
              <a:lnSpc>
                <a:spcPct val="115000"/>
              </a:lnSpc>
              <a:spcBef>
                <a:spcPts val="1500"/>
              </a:spcBef>
              <a:spcAft>
                <a:spcPts val="1500"/>
              </a:spcAft>
              <a:buNone/>
            </a:pPr>
            <a:r>
              <a:rPr lang="en-GB" sz="1700">
                <a:solidFill>
                  <a:schemeClr val="dk1"/>
                </a:solidFill>
                <a:highlight>
                  <a:srgbClr val="F7F7F8"/>
                </a:highlight>
                <a:latin typeface="Roboto"/>
                <a:ea typeface="Roboto"/>
                <a:cs typeface="Roboto"/>
                <a:sym typeface="Roboto"/>
              </a:rPr>
              <a:t>           </a:t>
            </a:r>
            <a:endParaRPr sz="1700">
              <a:solidFill>
                <a:schemeClr val="dk1"/>
              </a:solidFill>
              <a:highlight>
                <a:srgbClr val="F7F7F8"/>
              </a:highlight>
              <a:latin typeface="Roboto"/>
              <a:ea typeface="Roboto"/>
              <a:cs typeface="Roboto"/>
              <a:sym typeface="Roboto"/>
            </a:endParaRPr>
          </a:p>
        </p:txBody>
      </p:sp>
      <p:sp>
        <p:nvSpPr>
          <p:cNvPr id="113" name="Google Shape;113;p21"/>
          <p:cNvSpPr txBox="1"/>
          <p:nvPr/>
        </p:nvSpPr>
        <p:spPr>
          <a:xfrm>
            <a:off x="312400" y="1248175"/>
            <a:ext cx="8568000" cy="38028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1500"/>
              </a:spcBef>
              <a:spcAft>
                <a:spcPts val="0"/>
              </a:spcAft>
              <a:buClr>
                <a:srgbClr val="202124"/>
              </a:buClr>
              <a:buSzPts val="1300"/>
              <a:buFont typeface="Roboto"/>
              <a:buChar char="●"/>
            </a:pPr>
            <a:r>
              <a:rPr b="1" lang="en-GB" sz="1300">
                <a:solidFill>
                  <a:srgbClr val="202124"/>
                </a:solidFill>
                <a:latin typeface="Roboto"/>
                <a:ea typeface="Roboto"/>
                <a:cs typeface="Roboto"/>
                <a:sym typeface="Roboto"/>
              </a:rPr>
              <a:t>Improve SEO and Organic Traffic: </a:t>
            </a:r>
            <a:r>
              <a:rPr b="1" lang="en-GB" sz="1300">
                <a:solidFill>
                  <a:srgbClr val="434343"/>
                </a:solidFill>
                <a:latin typeface="Roboto"/>
                <a:ea typeface="Roboto"/>
                <a:cs typeface="Roboto"/>
                <a:sym typeface="Roboto"/>
              </a:rPr>
              <a:t>By researching relevant and high-traffic keywords, you can optimize your website's content to align with what users are searching for. When your site ranks higher in search engine results for relevant keywords, it increases the chances of attracting organic traffic, as people tend to click on the top results.</a:t>
            </a:r>
            <a:endParaRPr b="1" sz="1300">
              <a:solidFill>
                <a:srgbClr val="434343"/>
              </a:solidFill>
              <a:latin typeface="Roboto"/>
              <a:ea typeface="Roboto"/>
              <a:cs typeface="Roboto"/>
              <a:sym typeface="Roboto"/>
            </a:endParaRPr>
          </a:p>
          <a:p>
            <a:pPr indent="-311150" lvl="0" marL="457200" rtl="0" algn="l">
              <a:lnSpc>
                <a:spcPct val="115000"/>
              </a:lnSpc>
              <a:spcBef>
                <a:spcPts val="0"/>
              </a:spcBef>
              <a:spcAft>
                <a:spcPts val="0"/>
              </a:spcAft>
              <a:buClr>
                <a:srgbClr val="202124"/>
              </a:buClr>
              <a:buSzPts val="1300"/>
              <a:buFont typeface="Roboto"/>
              <a:buChar char="●"/>
            </a:pPr>
            <a:r>
              <a:rPr b="1" lang="en-GB" sz="1300">
                <a:solidFill>
                  <a:srgbClr val="202124"/>
                </a:solidFill>
                <a:latin typeface="Roboto"/>
                <a:ea typeface="Roboto"/>
                <a:cs typeface="Roboto"/>
                <a:sym typeface="Roboto"/>
              </a:rPr>
              <a:t>Understand Customer Intent:</a:t>
            </a:r>
            <a:r>
              <a:rPr b="1" lang="en-GB" sz="1300">
                <a:solidFill>
                  <a:srgbClr val="434343"/>
                </a:solidFill>
                <a:latin typeface="Roboto"/>
                <a:ea typeface="Roboto"/>
                <a:cs typeface="Roboto"/>
                <a:sym typeface="Roboto"/>
              </a:rPr>
              <a:t> Keyword research helps you understand what your target audience is looking for and what their pain points are. By understanding their intent, you can tailor your content to provide the answers and solutions they seek.</a:t>
            </a:r>
            <a:endParaRPr b="1" sz="1300">
              <a:solidFill>
                <a:srgbClr val="434343"/>
              </a:solidFill>
              <a:latin typeface="Roboto"/>
              <a:ea typeface="Roboto"/>
              <a:cs typeface="Roboto"/>
              <a:sym typeface="Roboto"/>
            </a:endParaRPr>
          </a:p>
          <a:p>
            <a:pPr indent="-311150" lvl="0" marL="457200" rtl="0" algn="l">
              <a:lnSpc>
                <a:spcPct val="115000"/>
              </a:lnSpc>
              <a:spcBef>
                <a:spcPts val="0"/>
              </a:spcBef>
              <a:spcAft>
                <a:spcPts val="0"/>
              </a:spcAft>
              <a:buClr>
                <a:srgbClr val="202124"/>
              </a:buClr>
              <a:buSzPts val="1300"/>
              <a:buFont typeface="Roboto"/>
              <a:buChar char="●"/>
            </a:pPr>
            <a:r>
              <a:rPr b="1" lang="en-GB" sz="1300">
                <a:solidFill>
                  <a:srgbClr val="202124"/>
                </a:solidFill>
                <a:latin typeface="Roboto"/>
                <a:ea typeface="Roboto"/>
                <a:cs typeface="Roboto"/>
                <a:sym typeface="Roboto"/>
              </a:rPr>
              <a:t>Competitor Analysis:</a:t>
            </a:r>
            <a:r>
              <a:rPr b="1" lang="en-GB" sz="1300">
                <a:solidFill>
                  <a:srgbClr val="434343"/>
                </a:solidFill>
                <a:latin typeface="Roboto"/>
                <a:ea typeface="Roboto"/>
                <a:cs typeface="Roboto"/>
                <a:sym typeface="Roboto"/>
              </a:rPr>
              <a:t> Through keyword research, you can identify which keywords your competitors are targeting and ranking for. This allows you to assess their strengths and weaknesses and find opportunities to outperform them in specific areas.</a:t>
            </a:r>
            <a:endParaRPr b="1" sz="1300">
              <a:solidFill>
                <a:srgbClr val="434343"/>
              </a:solidFill>
              <a:latin typeface="Roboto"/>
              <a:ea typeface="Roboto"/>
              <a:cs typeface="Roboto"/>
              <a:sym typeface="Roboto"/>
            </a:endParaRPr>
          </a:p>
          <a:p>
            <a:pPr indent="-311150" lvl="0" marL="457200" rtl="0" algn="l">
              <a:lnSpc>
                <a:spcPct val="115000"/>
              </a:lnSpc>
              <a:spcBef>
                <a:spcPts val="0"/>
              </a:spcBef>
              <a:spcAft>
                <a:spcPts val="0"/>
              </a:spcAft>
              <a:buClr>
                <a:srgbClr val="202124"/>
              </a:buClr>
              <a:buSzPts val="1300"/>
              <a:buFont typeface="Roboto"/>
              <a:buChar char="●"/>
            </a:pPr>
            <a:r>
              <a:rPr b="1" lang="en-GB" sz="1300">
                <a:solidFill>
                  <a:srgbClr val="202124"/>
                </a:solidFill>
                <a:latin typeface="Roboto"/>
                <a:ea typeface="Roboto"/>
                <a:cs typeface="Roboto"/>
                <a:sym typeface="Roboto"/>
              </a:rPr>
              <a:t>Content Strategy:</a:t>
            </a:r>
            <a:r>
              <a:rPr b="1" lang="en-GB" sz="1300">
                <a:solidFill>
                  <a:srgbClr val="434343"/>
                </a:solidFill>
                <a:latin typeface="Roboto"/>
                <a:ea typeface="Roboto"/>
                <a:cs typeface="Roboto"/>
                <a:sym typeface="Roboto"/>
              </a:rPr>
              <a:t> By knowing the most relevant and valuable keywords in your niche, you can plan your content strategy accordingly. Creating content around these keywords will help your website become an authoritative source in your industry.</a:t>
            </a:r>
            <a:endParaRPr b="1" sz="1300">
              <a:solidFill>
                <a:srgbClr val="434343"/>
              </a:solidFill>
              <a:latin typeface="Roboto"/>
              <a:ea typeface="Roboto"/>
              <a:cs typeface="Roboto"/>
              <a:sym typeface="Roboto"/>
            </a:endParaRPr>
          </a:p>
          <a:p>
            <a:pPr indent="-311150" lvl="0" marL="457200" rtl="0" algn="l">
              <a:lnSpc>
                <a:spcPct val="115000"/>
              </a:lnSpc>
              <a:spcBef>
                <a:spcPts val="0"/>
              </a:spcBef>
              <a:spcAft>
                <a:spcPts val="0"/>
              </a:spcAft>
              <a:buClr>
                <a:srgbClr val="202124"/>
              </a:buClr>
              <a:buSzPts val="1300"/>
              <a:buFont typeface="Roboto"/>
              <a:buChar char="●"/>
            </a:pPr>
            <a:r>
              <a:rPr b="1" lang="en-GB" sz="1300">
                <a:solidFill>
                  <a:srgbClr val="202124"/>
                </a:solidFill>
                <a:latin typeface="Roboto"/>
                <a:ea typeface="Roboto"/>
                <a:cs typeface="Roboto"/>
                <a:sym typeface="Roboto"/>
              </a:rPr>
              <a:t>Increase Conversion Rate:</a:t>
            </a:r>
            <a:r>
              <a:rPr b="1" lang="en-GB" sz="1300">
                <a:solidFill>
                  <a:srgbClr val="434343"/>
                </a:solidFill>
                <a:latin typeface="Roboto"/>
                <a:ea typeface="Roboto"/>
                <a:cs typeface="Roboto"/>
                <a:sym typeface="Roboto"/>
              </a:rPr>
              <a:t> Targeting the right keywords means attracting highly relevant traffic to your website. Such visitors are more likely to convert into customers or take the des</a:t>
            </a:r>
            <a:r>
              <a:rPr b="1" lang="en-GB" sz="1300">
                <a:solidFill>
                  <a:srgbClr val="434343"/>
                </a:solidFill>
                <a:highlight>
                  <a:srgbClr val="F7F7F8"/>
                </a:highlight>
                <a:latin typeface="Roboto"/>
                <a:ea typeface="Roboto"/>
                <a:cs typeface="Roboto"/>
                <a:sym typeface="Roboto"/>
              </a:rPr>
              <a:t>ired actions, thus improving your conversion rate.</a:t>
            </a:r>
            <a:endParaRPr b="1" sz="1300">
              <a:solidFill>
                <a:srgbClr val="434343"/>
              </a:solidFill>
              <a:highlight>
                <a:srgbClr val="F7F7F8"/>
              </a:highlight>
              <a:latin typeface="Roboto"/>
              <a:ea typeface="Roboto"/>
              <a:cs typeface="Roboto"/>
              <a:sym typeface="Roboto"/>
            </a:endParaRPr>
          </a:p>
          <a:p>
            <a:pPr indent="0" lvl="0" marL="0" rtl="0" algn="l">
              <a:spcBef>
                <a:spcPts val="1500"/>
              </a:spcBef>
              <a:spcAft>
                <a:spcPts val="0"/>
              </a:spcAft>
              <a:buNone/>
            </a:pPr>
            <a:r>
              <a:t/>
            </a:r>
            <a:endParaRPr sz="12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